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8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2D27"/>
    <a:srgbClr val="2AC7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976"/>
    <p:restoredTop sz="94697"/>
  </p:normalViewPr>
  <p:slideViewPr>
    <p:cSldViewPr snapToGrid="0" snapToObjects="1">
      <p:cViewPr>
        <p:scale>
          <a:sx n="69" d="100"/>
          <a:sy n="69" d="100"/>
        </p:scale>
        <p:origin x="176" y="10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023D6B-4AB9-2B4A-9D8B-634D69C9446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DE35FA50-1845-7F46-8935-B1E15D5CCB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A8C9C6CB-81CE-4F48-B355-D8E3AAF7BFB2}"/>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5" name="Tijdelijke aanduiding voor voettekst 4">
            <a:extLst>
              <a:ext uri="{FF2B5EF4-FFF2-40B4-BE49-F238E27FC236}">
                <a16:creationId xmlns:a16="http://schemas.microsoft.com/office/drawing/2014/main" id="{DD3EEBDD-9878-8947-8618-C91A8AC0F31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E1E050A-6599-9A4F-A95A-B8AF72EA18FD}"/>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2494679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95999-9842-664C-B6B9-6991F21C2DE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813420B0-3BA1-AB40-8F10-6BD0EEBD469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84AA6E2-6C80-8B44-BDE3-B214F12AD117}"/>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5" name="Tijdelijke aanduiding voor voettekst 4">
            <a:extLst>
              <a:ext uri="{FF2B5EF4-FFF2-40B4-BE49-F238E27FC236}">
                <a16:creationId xmlns:a16="http://schemas.microsoft.com/office/drawing/2014/main" id="{684FDEBB-7DA4-1C47-9585-F6C3409E00A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1615D9B-94B5-4C40-A93C-6C0EE6784B3C}"/>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97317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46182E7-F5F4-2048-B8C4-C117ECCDC01C}"/>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DCDCD49F-FA80-934F-955C-58E801F22E2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00BA142-09C3-BC4F-B5D3-F7A6AA6C7D85}"/>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5" name="Tijdelijke aanduiding voor voettekst 4">
            <a:extLst>
              <a:ext uri="{FF2B5EF4-FFF2-40B4-BE49-F238E27FC236}">
                <a16:creationId xmlns:a16="http://schemas.microsoft.com/office/drawing/2014/main" id="{878325F2-1C5A-EA42-AF46-E92B4DEE0C5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B48301B-2441-0543-AD58-F7F99E2F2EEE}"/>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192157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E5EE6-AB8D-F640-93FF-47EA75B80AB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2319F44-7A47-4D4A-B909-30DD747D3A9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C5F2AA9-0F74-4142-BA6C-1F82B95340DE}"/>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5" name="Tijdelijke aanduiding voor voettekst 4">
            <a:extLst>
              <a:ext uri="{FF2B5EF4-FFF2-40B4-BE49-F238E27FC236}">
                <a16:creationId xmlns:a16="http://schemas.microsoft.com/office/drawing/2014/main" id="{7AA7EC64-14EC-F64A-AD60-5CF5A7516B7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E0AF582-6C3A-0E4F-8AC9-B6858E475B1F}"/>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14881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C1A58-23D9-974B-A6E2-F3F0A984D56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909B0AD-61C7-2742-9AB9-3E3505CFCC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D1DA288-53C8-BD4C-B703-ABA6A991E1DA}"/>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5" name="Tijdelijke aanduiding voor voettekst 4">
            <a:extLst>
              <a:ext uri="{FF2B5EF4-FFF2-40B4-BE49-F238E27FC236}">
                <a16:creationId xmlns:a16="http://schemas.microsoft.com/office/drawing/2014/main" id="{2049338C-53ED-7842-A7E2-BE18A214876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039EE60-2321-0B4C-A479-CE0EA05723A8}"/>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271922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E922E-EEC3-FC49-9C29-1018876A89A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1528915-A047-FB49-ADB6-479E20CAD1B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2A8EBE2E-5A4F-614C-BE17-E2D0FA180B7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0D6A36F-FB05-D347-A909-0BCB1EA0D59C}"/>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6" name="Tijdelijke aanduiding voor voettekst 5">
            <a:extLst>
              <a:ext uri="{FF2B5EF4-FFF2-40B4-BE49-F238E27FC236}">
                <a16:creationId xmlns:a16="http://schemas.microsoft.com/office/drawing/2014/main" id="{4CAA5869-D2F3-3E4F-9A98-5D4E868F312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28CDFF9-F14B-9E44-8B9C-806E9FBDBDA5}"/>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114866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EA6CC-4394-3C4C-8FBB-502B46929EB9}"/>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2B9B0FF-B210-5941-B0B8-FE4709F76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414EABB-8B9F-344C-B38A-11EAAE584F9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A86A068-8E23-454A-880B-5B79A78BCC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E12264C-98B3-444B-8C1B-0FCC471A9DC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6FE66FAE-5E49-504D-B1F0-6CF8100A97F6}"/>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8" name="Tijdelijke aanduiding voor voettekst 7">
            <a:extLst>
              <a:ext uri="{FF2B5EF4-FFF2-40B4-BE49-F238E27FC236}">
                <a16:creationId xmlns:a16="http://schemas.microsoft.com/office/drawing/2014/main" id="{2A2FF252-C63D-F941-B890-8BB3F307E204}"/>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59A66410-E899-4D47-B073-31EB3D0EE411}"/>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369981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AE876-960A-0D47-98E5-40676CEFDAD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C04B18BB-1217-6342-B953-850FAA64A997}"/>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4" name="Tijdelijke aanduiding voor voettekst 3">
            <a:extLst>
              <a:ext uri="{FF2B5EF4-FFF2-40B4-BE49-F238E27FC236}">
                <a16:creationId xmlns:a16="http://schemas.microsoft.com/office/drawing/2014/main" id="{2FEEC652-861B-8C4C-BEAD-939AD0B557B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2D897DD5-86FC-DD4C-83F6-5959C81A0BFF}"/>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330227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813092-32C0-4D4B-83A8-37F1BB8DEB75}"/>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3" name="Tijdelijke aanduiding voor voettekst 2">
            <a:extLst>
              <a:ext uri="{FF2B5EF4-FFF2-40B4-BE49-F238E27FC236}">
                <a16:creationId xmlns:a16="http://schemas.microsoft.com/office/drawing/2014/main" id="{88883242-BE89-DA4E-841F-80D05EF94470}"/>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AA76FF30-A85A-4046-95B1-4DA6D7F077D7}"/>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249116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C057F-94A6-AF40-9943-FF802ECE7BC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A47FD04-E2A5-7643-804D-BDD1E24640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62521AE6-7983-C44A-80D1-7F65D697A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C8DE551-313B-D846-9FC7-3C4D11929B6D}"/>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6" name="Tijdelijke aanduiding voor voettekst 5">
            <a:extLst>
              <a:ext uri="{FF2B5EF4-FFF2-40B4-BE49-F238E27FC236}">
                <a16:creationId xmlns:a16="http://schemas.microsoft.com/office/drawing/2014/main" id="{F9B512CD-65AD-9746-8F2E-AFF74B672AA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BD170FA-41B4-1948-B9E7-07D647D3EA1F}"/>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232920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4B5DF-C7BC-ED47-A144-9F5DC3BCD31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3FFF2309-5CBD-9C44-8AEB-EAF65B4B9B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1A8DE37C-A864-2042-997C-B9A384DCE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A20C4C8-D410-9E4D-B966-B659A49A9FF3}"/>
              </a:ext>
            </a:extLst>
          </p:cNvPr>
          <p:cNvSpPr>
            <a:spLocks noGrp="1"/>
          </p:cNvSpPr>
          <p:nvPr>
            <p:ph type="dt" sz="half" idx="10"/>
          </p:nvPr>
        </p:nvSpPr>
        <p:spPr/>
        <p:txBody>
          <a:bodyPr/>
          <a:lstStyle/>
          <a:p>
            <a:fld id="{AC0E8C14-B056-134C-BD2A-DBC3C8014067}" type="datetimeFigureOut">
              <a:rPr lang="nl-BE" smtClean="0"/>
              <a:t>23/09/2020</a:t>
            </a:fld>
            <a:endParaRPr lang="nl-BE"/>
          </a:p>
        </p:txBody>
      </p:sp>
      <p:sp>
        <p:nvSpPr>
          <p:cNvPr id="6" name="Tijdelijke aanduiding voor voettekst 5">
            <a:extLst>
              <a:ext uri="{FF2B5EF4-FFF2-40B4-BE49-F238E27FC236}">
                <a16:creationId xmlns:a16="http://schemas.microsoft.com/office/drawing/2014/main" id="{0B228CD3-1F8A-D04F-B7B9-C070C78A4E1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441DB46-0090-7042-8C26-E7271A4F9451}"/>
              </a:ext>
            </a:extLst>
          </p:cNvPr>
          <p:cNvSpPr>
            <a:spLocks noGrp="1"/>
          </p:cNvSpPr>
          <p:nvPr>
            <p:ph type="sldNum" sz="quarter" idx="12"/>
          </p:nvPr>
        </p:nvSpPr>
        <p:spPr/>
        <p:txBody>
          <a:bodyPr/>
          <a:lstStyle/>
          <a:p>
            <a:fld id="{9AB5D54E-8799-5745-8A47-BF11551BAC96}" type="slidenum">
              <a:rPr lang="nl-BE" smtClean="0"/>
              <a:t>‹nr.›</a:t>
            </a:fld>
            <a:endParaRPr lang="nl-BE"/>
          </a:p>
        </p:txBody>
      </p:sp>
    </p:spTree>
    <p:extLst>
      <p:ext uri="{BB962C8B-B14F-4D97-AF65-F5344CB8AC3E}">
        <p14:creationId xmlns:p14="http://schemas.microsoft.com/office/powerpoint/2010/main" val="369999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F7BD508-39DF-1144-BBE0-BF27D3477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EF4306B7-5E15-F84D-AD21-EF764ABBC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43EF5CF-8A04-B748-834C-F5E4B9F47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E8C14-B056-134C-BD2A-DBC3C8014067}" type="datetimeFigureOut">
              <a:rPr lang="nl-BE" smtClean="0"/>
              <a:t>23/09/2020</a:t>
            </a:fld>
            <a:endParaRPr lang="nl-BE"/>
          </a:p>
        </p:txBody>
      </p:sp>
      <p:sp>
        <p:nvSpPr>
          <p:cNvPr id="5" name="Tijdelijke aanduiding voor voettekst 4">
            <a:extLst>
              <a:ext uri="{FF2B5EF4-FFF2-40B4-BE49-F238E27FC236}">
                <a16:creationId xmlns:a16="http://schemas.microsoft.com/office/drawing/2014/main" id="{F8A350A0-D1C1-ED42-ACD3-9205E49A5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78F47456-BE44-BA42-A0DB-FDBCB91F3C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5D54E-8799-5745-8A47-BF11551BAC96}" type="slidenum">
              <a:rPr lang="nl-BE" smtClean="0"/>
              <a:t>‹nr.›</a:t>
            </a:fld>
            <a:endParaRPr lang="nl-BE"/>
          </a:p>
        </p:txBody>
      </p:sp>
    </p:spTree>
    <p:extLst>
      <p:ext uri="{BB962C8B-B14F-4D97-AF65-F5344CB8AC3E}">
        <p14:creationId xmlns:p14="http://schemas.microsoft.com/office/powerpoint/2010/main" val="1010766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 voedsel&#10;&#10;Automatisch gegenereerde beschrijving">
            <a:extLst>
              <a:ext uri="{FF2B5EF4-FFF2-40B4-BE49-F238E27FC236}">
                <a16:creationId xmlns:a16="http://schemas.microsoft.com/office/drawing/2014/main" id="{3F595972-077B-DC49-B3D4-43765B9504BC}"/>
              </a:ext>
            </a:extLst>
          </p:cNvPr>
          <p:cNvPicPr>
            <a:picLocks noChangeAspect="1"/>
          </p:cNvPicPr>
          <p:nvPr/>
        </p:nvPicPr>
        <p:blipFill>
          <a:blip r:embed="rId2"/>
          <a:stretch>
            <a:fillRect/>
          </a:stretch>
        </p:blipFill>
        <p:spPr>
          <a:xfrm>
            <a:off x="427225" y="403769"/>
            <a:ext cx="1114706" cy="1114706"/>
          </a:xfrm>
          <a:prstGeom prst="rect">
            <a:avLst/>
          </a:prstGeom>
        </p:spPr>
      </p:pic>
      <p:sp>
        <p:nvSpPr>
          <p:cNvPr id="11" name="Tekstvak 10">
            <a:extLst>
              <a:ext uri="{FF2B5EF4-FFF2-40B4-BE49-F238E27FC236}">
                <a16:creationId xmlns:a16="http://schemas.microsoft.com/office/drawing/2014/main" id="{1F8A6435-8F92-C245-9CE1-5E6486B2E78F}"/>
              </a:ext>
            </a:extLst>
          </p:cNvPr>
          <p:cNvSpPr txBox="1"/>
          <p:nvPr/>
        </p:nvSpPr>
        <p:spPr>
          <a:xfrm>
            <a:off x="1171414" y="2520639"/>
            <a:ext cx="9849171" cy="1015663"/>
          </a:xfrm>
          <a:prstGeom prst="rect">
            <a:avLst/>
          </a:prstGeom>
          <a:noFill/>
        </p:spPr>
        <p:txBody>
          <a:bodyPr wrap="none" rtlCol="0">
            <a:spAutoFit/>
          </a:bodyPr>
          <a:lstStyle/>
          <a:p>
            <a:r>
              <a:rPr lang="nl-BE" sz="6000" b="1" dirty="0">
                <a:solidFill>
                  <a:srgbClr val="2AC772"/>
                </a:solidFill>
                <a:latin typeface="Trebuchet MS" panose="020B0703020202090204" pitchFamily="34" charset="0"/>
              </a:rPr>
              <a:t>DE ONGELIJKEKANSENQUIZ</a:t>
            </a:r>
          </a:p>
        </p:txBody>
      </p:sp>
      <p:sp>
        <p:nvSpPr>
          <p:cNvPr id="7" name="Tekstvak 6">
            <a:extLst>
              <a:ext uri="{FF2B5EF4-FFF2-40B4-BE49-F238E27FC236}">
                <a16:creationId xmlns:a16="http://schemas.microsoft.com/office/drawing/2014/main" id="{3158EBE0-AD05-2A4F-96F3-21B537C58A2D}"/>
              </a:ext>
            </a:extLst>
          </p:cNvPr>
          <p:cNvSpPr txBox="1"/>
          <p:nvPr/>
        </p:nvSpPr>
        <p:spPr>
          <a:xfrm>
            <a:off x="4378670" y="3876746"/>
            <a:ext cx="3434658" cy="1323439"/>
          </a:xfrm>
          <a:prstGeom prst="rect">
            <a:avLst/>
          </a:prstGeom>
          <a:noFill/>
        </p:spPr>
        <p:txBody>
          <a:bodyPr wrap="none" rtlCol="0">
            <a:spAutoFit/>
          </a:bodyPr>
          <a:lstStyle/>
          <a:p>
            <a:r>
              <a:rPr lang="nl-BE" sz="8000" b="1" dirty="0">
                <a:solidFill>
                  <a:srgbClr val="A52D27"/>
                </a:solidFill>
                <a:latin typeface="Trebuchet MS" panose="020B0703020202090204" pitchFamily="34" charset="0"/>
              </a:rPr>
              <a:t>Vragen</a:t>
            </a:r>
          </a:p>
        </p:txBody>
      </p:sp>
    </p:spTree>
    <p:extLst>
      <p:ext uri="{BB962C8B-B14F-4D97-AF65-F5344CB8AC3E}">
        <p14:creationId xmlns:p14="http://schemas.microsoft.com/office/powerpoint/2010/main" val="213119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 voedsel&#10;&#10;Automatisch gegenereerde beschrijving">
            <a:extLst>
              <a:ext uri="{FF2B5EF4-FFF2-40B4-BE49-F238E27FC236}">
                <a16:creationId xmlns:a16="http://schemas.microsoft.com/office/drawing/2014/main" id="{3F595972-077B-DC49-B3D4-43765B9504BC}"/>
              </a:ext>
            </a:extLst>
          </p:cNvPr>
          <p:cNvPicPr>
            <a:picLocks noChangeAspect="1"/>
          </p:cNvPicPr>
          <p:nvPr/>
        </p:nvPicPr>
        <p:blipFill>
          <a:blip r:embed="rId2"/>
          <a:stretch>
            <a:fillRect/>
          </a:stretch>
        </p:blipFill>
        <p:spPr>
          <a:xfrm>
            <a:off x="427225" y="403769"/>
            <a:ext cx="1114706" cy="1114706"/>
          </a:xfrm>
          <a:prstGeom prst="rect">
            <a:avLst/>
          </a:prstGeom>
        </p:spPr>
      </p:pic>
      <p:sp>
        <p:nvSpPr>
          <p:cNvPr id="6" name="Tekstvak 5">
            <a:extLst>
              <a:ext uri="{FF2B5EF4-FFF2-40B4-BE49-F238E27FC236}">
                <a16:creationId xmlns:a16="http://schemas.microsoft.com/office/drawing/2014/main" id="{9792FDCD-30E5-F04A-B398-51048021E6C5}"/>
              </a:ext>
            </a:extLst>
          </p:cNvPr>
          <p:cNvSpPr txBox="1"/>
          <p:nvPr/>
        </p:nvSpPr>
        <p:spPr>
          <a:xfrm>
            <a:off x="984578" y="1938264"/>
            <a:ext cx="10469096" cy="2554545"/>
          </a:xfrm>
          <a:prstGeom prst="rect">
            <a:avLst/>
          </a:prstGeom>
          <a:noFill/>
        </p:spPr>
        <p:txBody>
          <a:bodyPr wrap="square" rtlCol="0">
            <a:spAutoFit/>
          </a:bodyPr>
          <a:lstStyle/>
          <a:p>
            <a:r>
              <a:rPr lang="nl-BE" sz="3200" b="1" dirty="0">
                <a:latin typeface="Verdana" panose="020B0604030504040204" pitchFamily="34" charset="0"/>
                <a:ea typeface="Verdana" panose="020B0604030504040204" pitchFamily="34" charset="0"/>
                <a:cs typeface="Verdana" panose="020B0604030504040204" pitchFamily="34" charset="0"/>
              </a:rPr>
              <a:t>Wat knutselde de negenjarige Stephen Wamukota uit Kenia in elkaar?</a:t>
            </a:r>
          </a:p>
          <a:p>
            <a:endParaRPr lang="nl-BE" sz="3200" b="1" dirty="0">
              <a:latin typeface="Verdana" panose="020B0604030504040204" pitchFamily="34" charset="0"/>
              <a:ea typeface="Verdana" panose="020B0604030504040204" pitchFamily="34" charset="0"/>
              <a:cs typeface="Verdana" panose="020B0604030504040204" pitchFamily="34" charset="0"/>
            </a:endParaRPr>
          </a:p>
          <a:p>
            <a:r>
              <a:rPr lang="nl-BE" sz="3200" b="1" dirty="0">
                <a:latin typeface="Verdana" panose="020B0604030504040204" pitchFamily="34" charset="0"/>
                <a:ea typeface="Verdana" panose="020B0604030504040204" pitchFamily="34" charset="0"/>
                <a:cs typeface="Verdana" panose="020B0604030504040204" pitchFamily="34" charset="0"/>
              </a:rPr>
              <a:t>Hij kreeg er een nationale prijs van de president voor.</a:t>
            </a:r>
          </a:p>
        </p:txBody>
      </p:sp>
      <p:sp>
        <p:nvSpPr>
          <p:cNvPr id="11" name="Tekstvak 10">
            <a:extLst>
              <a:ext uri="{FF2B5EF4-FFF2-40B4-BE49-F238E27FC236}">
                <a16:creationId xmlns:a16="http://schemas.microsoft.com/office/drawing/2014/main" id="{1F8A6435-8F92-C245-9CE1-5E6486B2E78F}"/>
              </a:ext>
            </a:extLst>
          </p:cNvPr>
          <p:cNvSpPr txBox="1"/>
          <p:nvPr/>
        </p:nvSpPr>
        <p:spPr>
          <a:xfrm>
            <a:off x="4566269" y="502812"/>
            <a:ext cx="3305713" cy="1015663"/>
          </a:xfrm>
          <a:prstGeom prst="rect">
            <a:avLst/>
          </a:prstGeom>
          <a:noFill/>
        </p:spPr>
        <p:txBody>
          <a:bodyPr wrap="none" rtlCol="0">
            <a:spAutoFit/>
          </a:bodyPr>
          <a:lstStyle/>
          <a:p>
            <a:r>
              <a:rPr lang="nl-BE" sz="6000" b="1" dirty="0">
                <a:solidFill>
                  <a:srgbClr val="2AC772"/>
                </a:solidFill>
                <a:latin typeface="Trebuchet MS" panose="020B0703020202090204" pitchFamily="34" charset="0"/>
              </a:rPr>
              <a:t>VRAAG 5</a:t>
            </a:r>
          </a:p>
        </p:txBody>
      </p:sp>
    </p:spTree>
    <p:extLst>
      <p:ext uri="{BB962C8B-B14F-4D97-AF65-F5344CB8AC3E}">
        <p14:creationId xmlns:p14="http://schemas.microsoft.com/office/powerpoint/2010/main" val="258916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1569660"/>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5 </a:t>
            </a:r>
            <a:r>
              <a:rPr lang="nl-BE" sz="2400" b="1" dirty="0">
                <a:latin typeface="Verdana" panose="020B0604030504040204" pitchFamily="34" charset="0"/>
                <a:ea typeface="Verdana" panose="020B0604030504040204" pitchFamily="34" charset="0"/>
                <a:cs typeface="Verdana" panose="020B0604030504040204" pitchFamily="34" charset="0"/>
              </a:rPr>
              <a:t>Wat knutselde de negenjarige Stephen Wamukota uit Kenia in elkaar?</a:t>
            </a:r>
          </a:p>
          <a:p>
            <a:endParaRPr lang="nl-BE" sz="2400" b="1" dirty="0">
              <a:latin typeface="Verdana" panose="020B0604030504040204" pitchFamily="34" charset="0"/>
              <a:ea typeface="Verdana" panose="020B0604030504040204" pitchFamily="34" charset="0"/>
              <a:cs typeface="Verdana" panose="020B0604030504040204" pitchFamily="34" charset="0"/>
            </a:endParaRPr>
          </a:p>
          <a:p>
            <a:r>
              <a:rPr lang="nl-BE" sz="2400" b="1" dirty="0">
                <a:latin typeface="Verdana" panose="020B0604030504040204" pitchFamily="34" charset="0"/>
                <a:ea typeface="Verdana" panose="020B0604030504040204" pitchFamily="34" charset="0"/>
                <a:cs typeface="Verdana" panose="020B0604030504040204" pitchFamily="34" charset="0"/>
              </a:rPr>
              <a:t>Hij kreeg er een nationale prijs van de president voor.</a:t>
            </a:r>
          </a:p>
        </p:txBody>
      </p:sp>
      <p:sp>
        <p:nvSpPr>
          <p:cNvPr id="7" name="Tekstvak 6">
            <a:extLst>
              <a:ext uri="{FF2B5EF4-FFF2-40B4-BE49-F238E27FC236}">
                <a16:creationId xmlns:a16="http://schemas.microsoft.com/office/drawing/2014/main" id="{A8A7CD7F-20BC-7D45-80DE-8BA1179B0C29}"/>
              </a:ext>
            </a:extLst>
          </p:cNvPr>
          <p:cNvSpPr txBox="1"/>
          <p:nvPr/>
        </p:nvSpPr>
        <p:spPr>
          <a:xfrm>
            <a:off x="1757083" y="2905780"/>
            <a:ext cx="11334470"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A. een mondmasker</a:t>
            </a:r>
          </a:p>
        </p:txBody>
      </p:sp>
      <p:sp>
        <p:nvSpPr>
          <p:cNvPr id="8" name="Tekstvak 7">
            <a:extLst>
              <a:ext uri="{FF2B5EF4-FFF2-40B4-BE49-F238E27FC236}">
                <a16:creationId xmlns:a16="http://schemas.microsoft.com/office/drawing/2014/main" id="{3EF0CE16-F1B9-8F47-B529-8A817615B601}"/>
              </a:ext>
            </a:extLst>
          </p:cNvPr>
          <p:cNvSpPr txBox="1"/>
          <p:nvPr/>
        </p:nvSpPr>
        <p:spPr>
          <a:xfrm>
            <a:off x="1757083" y="3743340"/>
            <a:ext cx="11034711"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B. een buitenschool</a:t>
            </a:r>
          </a:p>
        </p:txBody>
      </p:sp>
      <p:sp>
        <p:nvSpPr>
          <p:cNvPr id="9" name="Tekstvak 8">
            <a:extLst>
              <a:ext uri="{FF2B5EF4-FFF2-40B4-BE49-F238E27FC236}">
                <a16:creationId xmlns:a16="http://schemas.microsoft.com/office/drawing/2014/main" id="{743A842A-E467-934D-87DE-3902459A612B}"/>
              </a:ext>
            </a:extLst>
          </p:cNvPr>
          <p:cNvSpPr txBox="1"/>
          <p:nvPr/>
        </p:nvSpPr>
        <p:spPr>
          <a:xfrm>
            <a:off x="1757083" y="4580900"/>
            <a:ext cx="10313194"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C. een handwasmachine</a:t>
            </a:r>
          </a:p>
        </p:txBody>
      </p:sp>
      <p:sp>
        <p:nvSpPr>
          <p:cNvPr id="10" name="Tekstvak 9">
            <a:extLst>
              <a:ext uri="{FF2B5EF4-FFF2-40B4-BE49-F238E27FC236}">
                <a16:creationId xmlns:a16="http://schemas.microsoft.com/office/drawing/2014/main" id="{FB382E14-FE2F-1B4A-A732-0AAB63DE6EE0}"/>
              </a:ext>
            </a:extLst>
          </p:cNvPr>
          <p:cNvSpPr txBox="1"/>
          <p:nvPr/>
        </p:nvSpPr>
        <p:spPr>
          <a:xfrm>
            <a:off x="1757083" y="5418460"/>
            <a:ext cx="10313194"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D. een uitschuifbare stok van 1,5 m</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Tree>
    <p:extLst>
      <p:ext uri="{BB962C8B-B14F-4D97-AF65-F5344CB8AC3E}">
        <p14:creationId xmlns:p14="http://schemas.microsoft.com/office/powerpoint/2010/main" val="39616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 voedsel&#10;&#10;Automatisch gegenereerde beschrijving">
            <a:extLst>
              <a:ext uri="{FF2B5EF4-FFF2-40B4-BE49-F238E27FC236}">
                <a16:creationId xmlns:a16="http://schemas.microsoft.com/office/drawing/2014/main" id="{3F595972-077B-DC49-B3D4-43765B9504BC}"/>
              </a:ext>
            </a:extLst>
          </p:cNvPr>
          <p:cNvPicPr>
            <a:picLocks noChangeAspect="1"/>
          </p:cNvPicPr>
          <p:nvPr/>
        </p:nvPicPr>
        <p:blipFill>
          <a:blip r:embed="rId2"/>
          <a:stretch>
            <a:fillRect/>
          </a:stretch>
        </p:blipFill>
        <p:spPr>
          <a:xfrm>
            <a:off x="427225" y="403769"/>
            <a:ext cx="1114706" cy="1114706"/>
          </a:xfrm>
          <a:prstGeom prst="rect">
            <a:avLst/>
          </a:prstGeom>
        </p:spPr>
      </p:pic>
      <p:sp>
        <p:nvSpPr>
          <p:cNvPr id="6" name="Tekstvak 5">
            <a:extLst>
              <a:ext uri="{FF2B5EF4-FFF2-40B4-BE49-F238E27FC236}">
                <a16:creationId xmlns:a16="http://schemas.microsoft.com/office/drawing/2014/main" id="{9792FDCD-30E5-F04A-B398-51048021E6C5}"/>
              </a:ext>
            </a:extLst>
          </p:cNvPr>
          <p:cNvSpPr txBox="1"/>
          <p:nvPr/>
        </p:nvSpPr>
        <p:spPr>
          <a:xfrm>
            <a:off x="984578" y="1938264"/>
            <a:ext cx="10469096" cy="2208746"/>
          </a:xfrm>
          <a:prstGeom prst="rect">
            <a:avLst/>
          </a:prstGeom>
          <a:noFill/>
        </p:spPr>
        <p:txBody>
          <a:bodyPr wrap="square" rtlCol="0">
            <a:spAutoFit/>
          </a:bodyPr>
          <a:lstStyle/>
          <a:p>
            <a:pPr>
              <a:lnSpc>
                <a:spcPct val="150000"/>
              </a:lnSpc>
            </a:pPr>
            <a:r>
              <a:rPr lang="nl-BE" sz="3200" b="1" dirty="0">
                <a:latin typeface="Verdana" panose="020B0604030504040204" pitchFamily="34" charset="0"/>
                <a:ea typeface="Verdana" panose="020B0604030504040204" pitchFamily="34" charset="0"/>
                <a:cs typeface="Verdana" panose="020B0604030504040204" pitchFamily="34" charset="0"/>
              </a:rPr>
              <a:t>Welke oplossing vond schooldirecteur Hong Feng uit Hangzhou in China uit om leerlingen op veilige afstand te houden?</a:t>
            </a:r>
          </a:p>
        </p:txBody>
      </p:sp>
      <p:sp>
        <p:nvSpPr>
          <p:cNvPr id="11" name="Tekstvak 10">
            <a:extLst>
              <a:ext uri="{FF2B5EF4-FFF2-40B4-BE49-F238E27FC236}">
                <a16:creationId xmlns:a16="http://schemas.microsoft.com/office/drawing/2014/main" id="{1F8A6435-8F92-C245-9CE1-5E6486B2E78F}"/>
              </a:ext>
            </a:extLst>
          </p:cNvPr>
          <p:cNvSpPr txBox="1"/>
          <p:nvPr/>
        </p:nvSpPr>
        <p:spPr>
          <a:xfrm>
            <a:off x="4566269" y="502812"/>
            <a:ext cx="3305713" cy="1015663"/>
          </a:xfrm>
          <a:prstGeom prst="rect">
            <a:avLst/>
          </a:prstGeom>
          <a:noFill/>
        </p:spPr>
        <p:txBody>
          <a:bodyPr wrap="none" rtlCol="0">
            <a:spAutoFit/>
          </a:bodyPr>
          <a:lstStyle/>
          <a:p>
            <a:r>
              <a:rPr lang="nl-BE" sz="6000" b="1" dirty="0">
                <a:solidFill>
                  <a:srgbClr val="2AC772"/>
                </a:solidFill>
                <a:latin typeface="Trebuchet MS" panose="020B0703020202090204" pitchFamily="34" charset="0"/>
              </a:rPr>
              <a:t>VRAAG 6</a:t>
            </a:r>
          </a:p>
        </p:txBody>
      </p:sp>
    </p:spTree>
    <p:extLst>
      <p:ext uri="{BB962C8B-B14F-4D97-AF65-F5344CB8AC3E}">
        <p14:creationId xmlns:p14="http://schemas.microsoft.com/office/powerpoint/2010/main" val="1827383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1138773"/>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6 </a:t>
            </a:r>
            <a:r>
              <a:rPr lang="nl-BE" sz="2200" b="1" dirty="0">
                <a:latin typeface="Verdana" panose="020B0604030504040204" pitchFamily="34" charset="0"/>
                <a:ea typeface="Verdana" panose="020B0604030504040204" pitchFamily="34" charset="0"/>
                <a:cs typeface="Verdana" panose="020B0604030504040204" pitchFamily="34" charset="0"/>
              </a:rPr>
              <a:t>Welke oplossing vond schooldirecteur Hong Feng uit Hangzhou in China uit om leerlingen op veilige afstand te houden?</a:t>
            </a:r>
          </a:p>
        </p:txBody>
      </p:sp>
      <p:sp>
        <p:nvSpPr>
          <p:cNvPr id="7" name="Tekstvak 6">
            <a:extLst>
              <a:ext uri="{FF2B5EF4-FFF2-40B4-BE49-F238E27FC236}">
                <a16:creationId xmlns:a16="http://schemas.microsoft.com/office/drawing/2014/main" id="{A8A7CD7F-20BC-7D45-80DE-8BA1179B0C29}"/>
              </a:ext>
            </a:extLst>
          </p:cNvPr>
          <p:cNvSpPr txBox="1"/>
          <p:nvPr/>
        </p:nvSpPr>
        <p:spPr>
          <a:xfrm>
            <a:off x="1757083" y="1982906"/>
            <a:ext cx="11334470" cy="954107"/>
          </a:xfrm>
          <a:prstGeom prst="rect">
            <a:avLst/>
          </a:prstGeom>
          <a:noFill/>
        </p:spPr>
        <p:txBody>
          <a:bodyPr wrap="square" rtlCol="0">
            <a:spAutoFit/>
          </a:bodyPr>
          <a:lstStyle/>
          <a:p>
            <a:pPr marL="514350" indent="-514350">
              <a:buAutoNum type="alphaUcPeriod"/>
            </a:pPr>
            <a:r>
              <a:rPr lang="nl-BE" sz="2800" dirty="0">
                <a:latin typeface="Verdana" panose="020B0604030504040204" pitchFamily="34" charset="0"/>
                <a:ea typeface="Verdana" panose="020B0604030504040204" pitchFamily="34" charset="0"/>
                <a:cs typeface="Verdana" panose="020B0604030504040204" pitchFamily="34" charset="0"/>
              </a:rPr>
              <a:t>Leerlingen dragen een hoofddeksel</a:t>
            </a:r>
          </a:p>
          <a:p>
            <a:r>
              <a:rPr lang="nl-BE" sz="2800" dirty="0">
                <a:latin typeface="Verdana" panose="020B0604030504040204" pitchFamily="34" charset="0"/>
                <a:ea typeface="Verdana" panose="020B0604030504040204" pitchFamily="34" charset="0"/>
                <a:cs typeface="Verdana" panose="020B0604030504040204" pitchFamily="34" charset="0"/>
              </a:rPr>
              <a:t>    dat de social distance aangeeft.</a:t>
            </a:r>
          </a:p>
        </p:txBody>
      </p:sp>
      <p:sp>
        <p:nvSpPr>
          <p:cNvPr id="8" name="Tekstvak 7">
            <a:extLst>
              <a:ext uri="{FF2B5EF4-FFF2-40B4-BE49-F238E27FC236}">
                <a16:creationId xmlns:a16="http://schemas.microsoft.com/office/drawing/2014/main" id="{3EF0CE16-F1B9-8F47-B529-8A817615B601}"/>
              </a:ext>
            </a:extLst>
          </p:cNvPr>
          <p:cNvSpPr txBox="1"/>
          <p:nvPr/>
        </p:nvSpPr>
        <p:spPr>
          <a:xfrm>
            <a:off x="1757083" y="3189616"/>
            <a:ext cx="11034711"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B. Elke leerling zit in een soort tentje in de klas.</a:t>
            </a:r>
          </a:p>
        </p:txBody>
      </p:sp>
      <p:sp>
        <p:nvSpPr>
          <p:cNvPr id="9" name="Tekstvak 8">
            <a:extLst>
              <a:ext uri="{FF2B5EF4-FFF2-40B4-BE49-F238E27FC236}">
                <a16:creationId xmlns:a16="http://schemas.microsoft.com/office/drawing/2014/main" id="{743A842A-E467-934D-87DE-3902459A612B}"/>
              </a:ext>
            </a:extLst>
          </p:cNvPr>
          <p:cNvSpPr txBox="1"/>
          <p:nvPr/>
        </p:nvSpPr>
        <p:spPr>
          <a:xfrm>
            <a:off x="1757083" y="3965439"/>
            <a:ext cx="10313194" cy="954107"/>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C. Elke leerling heeft een toestelletje dat biept</a:t>
            </a:r>
          </a:p>
          <a:p>
            <a:r>
              <a:rPr lang="nl-BE" sz="2800" dirty="0">
                <a:latin typeface="Verdana" panose="020B0604030504040204" pitchFamily="34" charset="0"/>
                <a:ea typeface="Verdana" panose="020B0604030504040204" pitchFamily="34" charset="0"/>
                <a:cs typeface="Verdana" panose="020B0604030504040204" pitchFamily="34" charset="0"/>
              </a:rPr>
              <a:t>    als de leerlingen te dichtbij komen.</a:t>
            </a:r>
          </a:p>
        </p:txBody>
      </p:sp>
      <p:sp>
        <p:nvSpPr>
          <p:cNvPr id="10" name="Tekstvak 9">
            <a:extLst>
              <a:ext uri="{FF2B5EF4-FFF2-40B4-BE49-F238E27FC236}">
                <a16:creationId xmlns:a16="http://schemas.microsoft.com/office/drawing/2014/main" id="{FB382E14-FE2F-1B4A-A732-0AAB63DE6EE0}"/>
              </a:ext>
            </a:extLst>
          </p:cNvPr>
          <p:cNvSpPr txBox="1"/>
          <p:nvPr/>
        </p:nvSpPr>
        <p:spPr>
          <a:xfrm>
            <a:off x="1757083" y="5172149"/>
            <a:ext cx="10313194" cy="954107"/>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D. De lessen gaan buiten op een groot terrein door,</a:t>
            </a:r>
          </a:p>
          <a:p>
            <a:r>
              <a:rPr lang="nl-BE" sz="2800" dirty="0">
                <a:latin typeface="Verdana" panose="020B0604030504040204" pitchFamily="34" charset="0"/>
                <a:ea typeface="Verdana" panose="020B0604030504040204" pitchFamily="34" charset="0"/>
                <a:cs typeface="Verdana" panose="020B0604030504040204" pitchFamily="34" charset="0"/>
              </a:rPr>
              <a:t>    elke leerling heeft een vak van 4 vierkante meter.</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Tree>
    <p:extLst>
      <p:ext uri="{BB962C8B-B14F-4D97-AF65-F5344CB8AC3E}">
        <p14:creationId xmlns:p14="http://schemas.microsoft.com/office/powerpoint/2010/main" val="3959547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 voedsel&#10;&#10;Automatisch gegenereerde beschrijving">
            <a:extLst>
              <a:ext uri="{FF2B5EF4-FFF2-40B4-BE49-F238E27FC236}">
                <a16:creationId xmlns:a16="http://schemas.microsoft.com/office/drawing/2014/main" id="{3F595972-077B-DC49-B3D4-43765B9504BC}"/>
              </a:ext>
            </a:extLst>
          </p:cNvPr>
          <p:cNvPicPr>
            <a:picLocks noChangeAspect="1"/>
          </p:cNvPicPr>
          <p:nvPr/>
        </p:nvPicPr>
        <p:blipFill>
          <a:blip r:embed="rId2"/>
          <a:stretch>
            <a:fillRect/>
          </a:stretch>
        </p:blipFill>
        <p:spPr>
          <a:xfrm>
            <a:off x="427225" y="403769"/>
            <a:ext cx="1114706" cy="1114706"/>
          </a:xfrm>
          <a:prstGeom prst="rect">
            <a:avLst/>
          </a:prstGeom>
        </p:spPr>
      </p:pic>
      <p:sp>
        <p:nvSpPr>
          <p:cNvPr id="6" name="Tekstvak 5">
            <a:extLst>
              <a:ext uri="{FF2B5EF4-FFF2-40B4-BE49-F238E27FC236}">
                <a16:creationId xmlns:a16="http://schemas.microsoft.com/office/drawing/2014/main" id="{9792FDCD-30E5-F04A-B398-51048021E6C5}"/>
              </a:ext>
            </a:extLst>
          </p:cNvPr>
          <p:cNvSpPr txBox="1"/>
          <p:nvPr/>
        </p:nvSpPr>
        <p:spPr>
          <a:xfrm>
            <a:off x="984578" y="1938264"/>
            <a:ext cx="10469096" cy="1569660"/>
          </a:xfrm>
          <a:prstGeom prst="rect">
            <a:avLst/>
          </a:prstGeom>
          <a:noFill/>
        </p:spPr>
        <p:txBody>
          <a:bodyPr wrap="square" rtlCol="0">
            <a:spAutoFit/>
          </a:bodyPr>
          <a:lstStyle/>
          <a:p>
            <a:r>
              <a:rPr lang="nl-BE" sz="3200" b="1" dirty="0">
                <a:latin typeface="Verdana" panose="020B0604030504040204" pitchFamily="34" charset="0"/>
                <a:ea typeface="Verdana" panose="020B0604030504040204" pitchFamily="34" charset="0"/>
                <a:cs typeface="Verdana" panose="020B0604030504040204" pitchFamily="34" charset="0"/>
              </a:rPr>
              <a:t>Op welke manier geeft een leraar in Jammu en Kashmir (India) op coronaveilige manier les?</a:t>
            </a:r>
          </a:p>
        </p:txBody>
      </p:sp>
      <p:sp>
        <p:nvSpPr>
          <p:cNvPr id="11" name="Tekstvak 10">
            <a:extLst>
              <a:ext uri="{FF2B5EF4-FFF2-40B4-BE49-F238E27FC236}">
                <a16:creationId xmlns:a16="http://schemas.microsoft.com/office/drawing/2014/main" id="{1F8A6435-8F92-C245-9CE1-5E6486B2E78F}"/>
              </a:ext>
            </a:extLst>
          </p:cNvPr>
          <p:cNvSpPr txBox="1"/>
          <p:nvPr/>
        </p:nvSpPr>
        <p:spPr>
          <a:xfrm>
            <a:off x="4566269" y="502812"/>
            <a:ext cx="3305713" cy="1015663"/>
          </a:xfrm>
          <a:prstGeom prst="rect">
            <a:avLst/>
          </a:prstGeom>
          <a:noFill/>
        </p:spPr>
        <p:txBody>
          <a:bodyPr wrap="none" rtlCol="0">
            <a:spAutoFit/>
          </a:bodyPr>
          <a:lstStyle/>
          <a:p>
            <a:r>
              <a:rPr lang="nl-BE" sz="6000" b="1" dirty="0">
                <a:solidFill>
                  <a:srgbClr val="2AC772"/>
                </a:solidFill>
                <a:latin typeface="Trebuchet MS" panose="020B0703020202090204" pitchFamily="34" charset="0"/>
              </a:rPr>
              <a:t>VRAAG 7</a:t>
            </a:r>
          </a:p>
        </p:txBody>
      </p:sp>
    </p:spTree>
    <p:extLst>
      <p:ext uri="{BB962C8B-B14F-4D97-AF65-F5344CB8AC3E}">
        <p14:creationId xmlns:p14="http://schemas.microsoft.com/office/powerpoint/2010/main" val="274502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800219"/>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7 </a:t>
            </a:r>
            <a:r>
              <a:rPr lang="nl-BE" sz="2200" b="1" dirty="0">
                <a:latin typeface="Verdana" panose="020B0604030504040204" pitchFamily="34" charset="0"/>
                <a:ea typeface="Verdana" panose="020B0604030504040204" pitchFamily="34" charset="0"/>
                <a:cs typeface="Verdana" panose="020B0604030504040204" pitchFamily="34" charset="0"/>
              </a:rPr>
              <a:t>Op welke manier geeft een leraar in Jammu en Kashmir (India) op coronaveilige manier les?</a:t>
            </a:r>
          </a:p>
        </p:txBody>
      </p:sp>
      <p:sp>
        <p:nvSpPr>
          <p:cNvPr id="7" name="Tekstvak 6">
            <a:extLst>
              <a:ext uri="{FF2B5EF4-FFF2-40B4-BE49-F238E27FC236}">
                <a16:creationId xmlns:a16="http://schemas.microsoft.com/office/drawing/2014/main" id="{A8A7CD7F-20BC-7D45-80DE-8BA1179B0C29}"/>
              </a:ext>
            </a:extLst>
          </p:cNvPr>
          <p:cNvSpPr txBox="1"/>
          <p:nvPr/>
        </p:nvSpPr>
        <p:spPr>
          <a:xfrm>
            <a:off x="1558311" y="2474893"/>
            <a:ext cx="11477907" cy="954107"/>
          </a:xfrm>
          <a:prstGeom prst="rect">
            <a:avLst/>
          </a:prstGeom>
          <a:noFill/>
        </p:spPr>
        <p:txBody>
          <a:bodyPr wrap="square" rtlCol="0">
            <a:spAutoFit/>
          </a:bodyPr>
          <a:lstStyle/>
          <a:p>
            <a:pPr marL="514350" indent="-514350">
              <a:buAutoNum type="alphaUcPeriod"/>
            </a:pPr>
            <a:r>
              <a:rPr lang="nl-BE" sz="2800" dirty="0">
                <a:latin typeface="Verdana" panose="020B0604030504040204" pitchFamily="34" charset="0"/>
                <a:ea typeface="Verdana" panose="020B0604030504040204" pitchFamily="34" charset="0"/>
                <a:cs typeface="Verdana" panose="020B0604030504040204" pitchFamily="34" charset="0"/>
              </a:rPr>
              <a:t>Hij geeft les in open lucht.</a:t>
            </a:r>
          </a:p>
          <a:p>
            <a:r>
              <a:rPr lang="nl-BE" sz="2800" dirty="0">
                <a:latin typeface="Verdana" panose="020B0604030504040204" pitchFamily="34" charset="0"/>
                <a:ea typeface="Verdana" panose="020B0604030504040204" pitchFamily="34" charset="0"/>
                <a:cs typeface="Verdana" panose="020B0604030504040204" pitchFamily="34" charset="0"/>
              </a:rPr>
              <a:t>    Als het regent gaat de les niet door.</a:t>
            </a:r>
          </a:p>
        </p:txBody>
      </p:sp>
      <p:sp>
        <p:nvSpPr>
          <p:cNvPr id="8" name="Tekstvak 7">
            <a:extLst>
              <a:ext uri="{FF2B5EF4-FFF2-40B4-BE49-F238E27FC236}">
                <a16:creationId xmlns:a16="http://schemas.microsoft.com/office/drawing/2014/main" id="{3EF0CE16-F1B9-8F47-B529-8A817615B601}"/>
              </a:ext>
            </a:extLst>
          </p:cNvPr>
          <p:cNvSpPr txBox="1"/>
          <p:nvPr/>
        </p:nvSpPr>
        <p:spPr>
          <a:xfrm>
            <a:off x="1558311" y="3743340"/>
            <a:ext cx="11034711"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B. Hij gaat rond in de stad met een luidspreker.</a:t>
            </a:r>
          </a:p>
        </p:txBody>
      </p:sp>
      <p:sp>
        <p:nvSpPr>
          <p:cNvPr id="9" name="Tekstvak 8">
            <a:extLst>
              <a:ext uri="{FF2B5EF4-FFF2-40B4-BE49-F238E27FC236}">
                <a16:creationId xmlns:a16="http://schemas.microsoft.com/office/drawing/2014/main" id="{743A842A-E467-934D-87DE-3902459A612B}"/>
              </a:ext>
            </a:extLst>
          </p:cNvPr>
          <p:cNvSpPr txBox="1"/>
          <p:nvPr/>
        </p:nvSpPr>
        <p:spPr>
          <a:xfrm>
            <a:off x="1541931" y="4580900"/>
            <a:ext cx="10313194"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C. Hij nam een show op die werd getoond op tv.</a:t>
            </a:r>
          </a:p>
        </p:txBody>
      </p:sp>
      <p:sp>
        <p:nvSpPr>
          <p:cNvPr id="10" name="Tekstvak 9">
            <a:extLst>
              <a:ext uri="{FF2B5EF4-FFF2-40B4-BE49-F238E27FC236}">
                <a16:creationId xmlns:a16="http://schemas.microsoft.com/office/drawing/2014/main" id="{FB382E14-FE2F-1B4A-A732-0AAB63DE6EE0}"/>
              </a:ext>
            </a:extLst>
          </p:cNvPr>
          <p:cNvSpPr txBox="1"/>
          <p:nvPr/>
        </p:nvSpPr>
        <p:spPr>
          <a:xfrm>
            <a:off x="1558311" y="5418460"/>
            <a:ext cx="10313194"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D. Hij stuurt elke dag heel korte lesjes via SMS.</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Tree>
    <p:extLst>
      <p:ext uri="{BB962C8B-B14F-4D97-AF65-F5344CB8AC3E}">
        <p14:creationId xmlns:p14="http://schemas.microsoft.com/office/powerpoint/2010/main" val="131275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 voedsel&#10;&#10;Automatisch gegenereerde beschrijving">
            <a:extLst>
              <a:ext uri="{FF2B5EF4-FFF2-40B4-BE49-F238E27FC236}">
                <a16:creationId xmlns:a16="http://schemas.microsoft.com/office/drawing/2014/main" id="{3F595972-077B-DC49-B3D4-43765B9504BC}"/>
              </a:ext>
            </a:extLst>
          </p:cNvPr>
          <p:cNvPicPr>
            <a:picLocks noChangeAspect="1"/>
          </p:cNvPicPr>
          <p:nvPr/>
        </p:nvPicPr>
        <p:blipFill>
          <a:blip r:embed="rId2"/>
          <a:stretch>
            <a:fillRect/>
          </a:stretch>
        </p:blipFill>
        <p:spPr>
          <a:xfrm>
            <a:off x="427225" y="403769"/>
            <a:ext cx="1114706" cy="1114706"/>
          </a:xfrm>
          <a:prstGeom prst="rect">
            <a:avLst/>
          </a:prstGeom>
        </p:spPr>
      </p:pic>
      <p:sp>
        <p:nvSpPr>
          <p:cNvPr id="6" name="Tekstvak 5">
            <a:extLst>
              <a:ext uri="{FF2B5EF4-FFF2-40B4-BE49-F238E27FC236}">
                <a16:creationId xmlns:a16="http://schemas.microsoft.com/office/drawing/2014/main" id="{9792FDCD-30E5-F04A-B398-51048021E6C5}"/>
              </a:ext>
            </a:extLst>
          </p:cNvPr>
          <p:cNvSpPr txBox="1"/>
          <p:nvPr/>
        </p:nvSpPr>
        <p:spPr>
          <a:xfrm>
            <a:off x="984577" y="1938264"/>
            <a:ext cx="10746979" cy="4493538"/>
          </a:xfrm>
          <a:prstGeom prst="rect">
            <a:avLst/>
          </a:prstGeom>
          <a:noFill/>
        </p:spPr>
        <p:txBody>
          <a:bodyPr wrap="square" rtlCol="0">
            <a:spAutoFit/>
          </a:bodyPr>
          <a:lstStyle/>
          <a:p>
            <a:r>
              <a:rPr lang="nl-BE" sz="2600" b="1" dirty="0">
                <a:latin typeface="Verdana" panose="020B0604030504040204" pitchFamily="34" charset="0"/>
                <a:ea typeface="Verdana" panose="020B0604030504040204" pitchFamily="34" charset="0"/>
                <a:cs typeface="Verdana" panose="020B0604030504040204" pitchFamily="34" charset="0"/>
              </a:rPr>
              <a:t>Van de 33 miljoen inwoners van Peru heeft slechts 30 procent een stabiele internetverbinding en op het platteland is vaak geen elektriciteit.</a:t>
            </a:r>
            <a:br>
              <a:rPr lang="nl-BE" sz="2600" b="1" dirty="0">
                <a:latin typeface="Verdana" panose="020B0604030504040204" pitchFamily="34" charset="0"/>
                <a:ea typeface="Verdana" panose="020B0604030504040204" pitchFamily="34" charset="0"/>
                <a:cs typeface="Verdana" panose="020B0604030504040204" pitchFamily="34" charset="0"/>
              </a:rPr>
            </a:br>
            <a:r>
              <a:rPr lang="nl-BE" sz="2600" b="1" dirty="0">
                <a:latin typeface="Verdana" panose="020B0604030504040204" pitchFamily="34" charset="0"/>
                <a:ea typeface="Verdana" panose="020B0604030504040204" pitchFamily="34" charset="0"/>
                <a:cs typeface="Verdana" panose="020B0604030504040204" pitchFamily="34" charset="0"/>
              </a:rPr>
              <a:t>Dat betekent dat leerlingen de virtuele lessen die het ministerie van Onderwijs uitzendt via radio en tv niet kunnen volgen.</a:t>
            </a:r>
            <a:br>
              <a:rPr lang="nl-BE" sz="2600" b="1" dirty="0">
                <a:latin typeface="Verdana" panose="020B0604030504040204" pitchFamily="34" charset="0"/>
                <a:ea typeface="Verdana" panose="020B0604030504040204" pitchFamily="34" charset="0"/>
                <a:cs typeface="Verdana" panose="020B0604030504040204" pitchFamily="34" charset="0"/>
              </a:rPr>
            </a:br>
            <a:r>
              <a:rPr lang="nl-BE" sz="2600" b="1" dirty="0">
                <a:latin typeface="Verdana" panose="020B0604030504040204" pitchFamily="34" charset="0"/>
                <a:ea typeface="Verdana" panose="020B0604030504040204" pitchFamily="34" charset="0"/>
                <a:cs typeface="Verdana" panose="020B0604030504040204" pitchFamily="34" charset="0"/>
              </a:rPr>
              <a:t>In een afgelegen bergdorp Colcabamba is er geen elektriciteit, heel wat ouders zijn zelf ongeletterd en kunnen hun kinderen niet helpen met het studiewerk. Welke oplossing heeft leerkracht Walter Velasquez bedacht? </a:t>
            </a:r>
          </a:p>
        </p:txBody>
      </p:sp>
      <p:sp>
        <p:nvSpPr>
          <p:cNvPr id="11" name="Tekstvak 10">
            <a:extLst>
              <a:ext uri="{FF2B5EF4-FFF2-40B4-BE49-F238E27FC236}">
                <a16:creationId xmlns:a16="http://schemas.microsoft.com/office/drawing/2014/main" id="{1F8A6435-8F92-C245-9CE1-5E6486B2E78F}"/>
              </a:ext>
            </a:extLst>
          </p:cNvPr>
          <p:cNvSpPr txBox="1"/>
          <p:nvPr/>
        </p:nvSpPr>
        <p:spPr>
          <a:xfrm>
            <a:off x="4566269" y="502812"/>
            <a:ext cx="3305713" cy="1015663"/>
          </a:xfrm>
          <a:prstGeom prst="rect">
            <a:avLst/>
          </a:prstGeom>
          <a:noFill/>
        </p:spPr>
        <p:txBody>
          <a:bodyPr wrap="none" rtlCol="0">
            <a:spAutoFit/>
          </a:bodyPr>
          <a:lstStyle/>
          <a:p>
            <a:r>
              <a:rPr lang="nl-BE" sz="6000" b="1" dirty="0">
                <a:solidFill>
                  <a:srgbClr val="2AC772"/>
                </a:solidFill>
                <a:latin typeface="Trebuchet MS" panose="020B0703020202090204" pitchFamily="34" charset="0"/>
              </a:rPr>
              <a:t>VRAAG 8</a:t>
            </a:r>
          </a:p>
        </p:txBody>
      </p:sp>
    </p:spTree>
    <p:extLst>
      <p:ext uri="{BB962C8B-B14F-4D97-AF65-F5344CB8AC3E}">
        <p14:creationId xmlns:p14="http://schemas.microsoft.com/office/powerpoint/2010/main" val="348505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1815882"/>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8 </a:t>
            </a:r>
            <a:r>
              <a:rPr lang="nl-BE" sz="2200" b="1" dirty="0">
                <a:latin typeface="Verdana" panose="020B0604030504040204" pitchFamily="34" charset="0"/>
                <a:ea typeface="Verdana" panose="020B0604030504040204" pitchFamily="34" charset="0"/>
                <a:cs typeface="Verdana" panose="020B0604030504040204" pitchFamily="34" charset="0"/>
              </a:rPr>
              <a:t>In een afgelegen bergdorp Colcabamba is er geen elektriciteit, heel wat ouders zijn zelf ongeletterd en kunnen hun kinderen niet helpen met het studiewerk. Welke oplossing heeft leerkracht Walter Velasquez bedacht? </a:t>
            </a:r>
          </a:p>
          <a:p>
            <a:endParaRPr lang="nl-BE" sz="22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a:extLst>
              <a:ext uri="{FF2B5EF4-FFF2-40B4-BE49-F238E27FC236}">
                <a16:creationId xmlns:a16="http://schemas.microsoft.com/office/drawing/2014/main" id="{A8A7CD7F-20BC-7D45-80DE-8BA1179B0C29}"/>
              </a:ext>
            </a:extLst>
          </p:cNvPr>
          <p:cNvSpPr txBox="1"/>
          <p:nvPr/>
        </p:nvSpPr>
        <p:spPr>
          <a:xfrm>
            <a:off x="516870" y="2305449"/>
            <a:ext cx="11477907" cy="892552"/>
          </a:xfrm>
          <a:prstGeom prst="rect">
            <a:avLst/>
          </a:prstGeom>
          <a:noFill/>
        </p:spPr>
        <p:txBody>
          <a:bodyPr wrap="square" rtlCol="0">
            <a:spAutoFit/>
          </a:bodyPr>
          <a:lstStyle/>
          <a:p>
            <a:pPr marL="514350" indent="-514350">
              <a:buAutoNum type="alphaUcPeriod"/>
            </a:pPr>
            <a:r>
              <a:rPr lang="nl-BE" sz="2500" dirty="0">
                <a:latin typeface="Verdana" panose="020B0604030504040204" pitchFamily="34" charset="0"/>
                <a:ea typeface="Verdana" panose="020B0604030504040204" pitchFamily="34" charset="0"/>
                <a:cs typeface="Verdana" panose="020B0604030504040204" pitchFamily="34" charset="0"/>
              </a:rPr>
              <a:t>Hij heeft een educatief spel ontwikkeld dat in elk dorp</a:t>
            </a:r>
          </a:p>
          <a:p>
            <a:r>
              <a:rPr lang="nl-BE" sz="2500" dirty="0">
                <a:latin typeface="Verdana" panose="020B0604030504040204" pitchFamily="34" charset="0"/>
                <a:ea typeface="Verdana" panose="020B0604030504040204" pitchFamily="34" charset="0"/>
                <a:cs typeface="Verdana" panose="020B0604030504040204" pitchFamily="34" charset="0"/>
              </a:rPr>
              <a:t>    kan gespeeld worden op het dorpsplein.</a:t>
            </a:r>
          </a:p>
        </p:txBody>
      </p:sp>
      <p:sp>
        <p:nvSpPr>
          <p:cNvPr id="8" name="Tekstvak 7">
            <a:extLst>
              <a:ext uri="{FF2B5EF4-FFF2-40B4-BE49-F238E27FC236}">
                <a16:creationId xmlns:a16="http://schemas.microsoft.com/office/drawing/2014/main" id="{3EF0CE16-F1B9-8F47-B529-8A817615B601}"/>
              </a:ext>
            </a:extLst>
          </p:cNvPr>
          <p:cNvSpPr txBox="1"/>
          <p:nvPr/>
        </p:nvSpPr>
        <p:spPr>
          <a:xfrm>
            <a:off x="516869" y="3198001"/>
            <a:ext cx="11477906" cy="92333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B. </a:t>
            </a:r>
            <a:r>
              <a:rPr lang="nl-BE" sz="2500" dirty="0">
                <a:latin typeface="Verdana" panose="020B0604030504040204" pitchFamily="34" charset="0"/>
                <a:ea typeface="Verdana" panose="020B0604030504040204" pitchFamily="34" charset="0"/>
                <a:cs typeface="Verdana" panose="020B0604030504040204" pitchFamily="34" charset="0"/>
              </a:rPr>
              <a:t>Hij heeft een robot ontwikkeld die op de muilezel tot in</a:t>
            </a:r>
          </a:p>
          <a:p>
            <a:r>
              <a:rPr lang="nl-BE" sz="2500" dirty="0">
                <a:latin typeface="Verdana" panose="020B0604030504040204" pitchFamily="34" charset="0"/>
                <a:ea typeface="Verdana" panose="020B0604030504040204" pitchFamily="34" charset="0"/>
                <a:cs typeface="Verdana" panose="020B0604030504040204" pitchFamily="34" charset="0"/>
              </a:rPr>
              <a:t>     de dorpen geraakt en er lesgeeft op de oevers van een rivier. </a:t>
            </a:r>
          </a:p>
        </p:txBody>
      </p:sp>
      <p:sp>
        <p:nvSpPr>
          <p:cNvPr id="9" name="Tekstvak 8">
            <a:extLst>
              <a:ext uri="{FF2B5EF4-FFF2-40B4-BE49-F238E27FC236}">
                <a16:creationId xmlns:a16="http://schemas.microsoft.com/office/drawing/2014/main" id="{743A842A-E467-934D-87DE-3902459A612B}"/>
              </a:ext>
            </a:extLst>
          </p:cNvPr>
          <p:cNvSpPr txBox="1"/>
          <p:nvPr/>
        </p:nvSpPr>
        <p:spPr>
          <a:xfrm>
            <a:off x="516867" y="4121331"/>
            <a:ext cx="10313194" cy="907941"/>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C. </a:t>
            </a:r>
            <a:r>
              <a:rPr lang="nl-BE" sz="2500" dirty="0">
                <a:latin typeface="Verdana" panose="020B0604030504040204" pitchFamily="34" charset="0"/>
                <a:ea typeface="Verdana" panose="020B0604030504040204" pitchFamily="34" charset="0"/>
                <a:cs typeface="Verdana" panose="020B0604030504040204" pitchFamily="34" charset="0"/>
              </a:rPr>
              <a:t>Hij heeft een kettingsysteem uitgedacht</a:t>
            </a:r>
          </a:p>
          <a:p>
            <a:r>
              <a:rPr lang="nl-BE" sz="2500" dirty="0">
                <a:latin typeface="Verdana" panose="020B0604030504040204" pitchFamily="34" charset="0"/>
                <a:ea typeface="Verdana" panose="020B0604030504040204" pitchFamily="34" charset="0"/>
                <a:cs typeface="Verdana" panose="020B0604030504040204" pitchFamily="34" charset="0"/>
              </a:rPr>
              <a:t>    waarbij leerlingen elkaar les geven.</a:t>
            </a:r>
          </a:p>
        </p:txBody>
      </p:sp>
      <p:sp>
        <p:nvSpPr>
          <p:cNvPr id="10" name="Tekstvak 9">
            <a:extLst>
              <a:ext uri="{FF2B5EF4-FFF2-40B4-BE49-F238E27FC236}">
                <a16:creationId xmlns:a16="http://schemas.microsoft.com/office/drawing/2014/main" id="{FB382E14-FE2F-1B4A-A732-0AAB63DE6EE0}"/>
              </a:ext>
            </a:extLst>
          </p:cNvPr>
          <p:cNvSpPr txBox="1"/>
          <p:nvPr/>
        </p:nvSpPr>
        <p:spPr>
          <a:xfrm>
            <a:off x="516868" y="5013883"/>
            <a:ext cx="11477907" cy="1323439"/>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D. </a:t>
            </a:r>
            <a:r>
              <a:rPr lang="nl-BE" sz="2500" dirty="0">
                <a:latin typeface="Verdana" panose="020B0604030504040204" pitchFamily="34" charset="0"/>
                <a:ea typeface="Verdana" panose="020B0604030504040204" pitchFamily="34" charset="0"/>
                <a:cs typeface="Verdana" panose="020B0604030504040204" pitchFamily="34" charset="0"/>
              </a:rPr>
              <a:t>Hij heeft na een motivatiebrief aan het ministerie van onder-</a:t>
            </a:r>
          </a:p>
          <a:p>
            <a:r>
              <a:rPr lang="nl-BE" sz="2500" dirty="0">
                <a:latin typeface="Verdana" panose="020B0604030504040204" pitchFamily="34" charset="0"/>
                <a:ea typeface="Verdana" panose="020B0604030504040204" pitchFamily="34" charset="0"/>
                <a:cs typeface="Verdana" panose="020B0604030504040204" pitchFamily="34" charset="0"/>
              </a:rPr>
              <a:t>     wijs een uitzondering gekregen om toch les te geven op voor-</a:t>
            </a:r>
          </a:p>
          <a:p>
            <a:r>
              <a:rPr lang="nl-BE" sz="2500" dirty="0">
                <a:latin typeface="Verdana" panose="020B0604030504040204" pitchFamily="34" charset="0"/>
                <a:ea typeface="Verdana" panose="020B0604030504040204" pitchFamily="34" charset="0"/>
                <a:cs typeface="Verdana" panose="020B0604030504040204" pitchFamily="34" charset="0"/>
              </a:rPr>
              <a:t>     waarde dat hij zich van kop tot teen beschermt tegen het virus.</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Tree>
    <p:extLst>
      <p:ext uri="{BB962C8B-B14F-4D97-AF65-F5344CB8AC3E}">
        <p14:creationId xmlns:p14="http://schemas.microsoft.com/office/powerpoint/2010/main" val="2239491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 voedsel&#10;&#10;Automatisch gegenereerde beschrijving">
            <a:extLst>
              <a:ext uri="{FF2B5EF4-FFF2-40B4-BE49-F238E27FC236}">
                <a16:creationId xmlns:a16="http://schemas.microsoft.com/office/drawing/2014/main" id="{3F595972-077B-DC49-B3D4-43765B9504BC}"/>
              </a:ext>
            </a:extLst>
          </p:cNvPr>
          <p:cNvPicPr>
            <a:picLocks noChangeAspect="1"/>
          </p:cNvPicPr>
          <p:nvPr/>
        </p:nvPicPr>
        <p:blipFill>
          <a:blip r:embed="rId2"/>
          <a:stretch>
            <a:fillRect/>
          </a:stretch>
        </p:blipFill>
        <p:spPr>
          <a:xfrm>
            <a:off x="427225" y="403769"/>
            <a:ext cx="1114706" cy="1114706"/>
          </a:xfrm>
          <a:prstGeom prst="rect">
            <a:avLst/>
          </a:prstGeom>
        </p:spPr>
      </p:pic>
      <p:sp>
        <p:nvSpPr>
          <p:cNvPr id="11" name="Tekstvak 10">
            <a:extLst>
              <a:ext uri="{FF2B5EF4-FFF2-40B4-BE49-F238E27FC236}">
                <a16:creationId xmlns:a16="http://schemas.microsoft.com/office/drawing/2014/main" id="{1F8A6435-8F92-C245-9CE1-5E6486B2E78F}"/>
              </a:ext>
            </a:extLst>
          </p:cNvPr>
          <p:cNvSpPr txBox="1"/>
          <p:nvPr/>
        </p:nvSpPr>
        <p:spPr>
          <a:xfrm>
            <a:off x="1171414" y="2520639"/>
            <a:ext cx="9849171" cy="1015663"/>
          </a:xfrm>
          <a:prstGeom prst="rect">
            <a:avLst/>
          </a:prstGeom>
          <a:noFill/>
        </p:spPr>
        <p:txBody>
          <a:bodyPr wrap="none" rtlCol="0">
            <a:spAutoFit/>
          </a:bodyPr>
          <a:lstStyle/>
          <a:p>
            <a:r>
              <a:rPr lang="nl-BE" sz="6000" b="1" dirty="0">
                <a:solidFill>
                  <a:srgbClr val="2AC772"/>
                </a:solidFill>
                <a:latin typeface="Trebuchet MS" panose="020B0703020202090204" pitchFamily="34" charset="0"/>
              </a:rPr>
              <a:t>DE ONGELIJKEKANSENQUIZ</a:t>
            </a:r>
          </a:p>
        </p:txBody>
      </p:sp>
      <p:sp>
        <p:nvSpPr>
          <p:cNvPr id="7" name="Tekstvak 6">
            <a:extLst>
              <a:ext uri="{FF2B5EF4-FFF2-40B4-BE49-F238E27FC236}">
                <a16:creationId xmlns:a16="http://schemas.microsoft.com/office/drawing/2014/main" id="{3158EBE0-AD05-2A4F-96F3-21B537C58A2D}"/>
              </a:ext>
            </a:extLst>
          </p:cNvPr>
          <p:cNvSpPr txBox="1"/>
          <p:nvPr/>
        </p:nvSpPr>
        <p:spPr>
          <a:xfrm>
            <a:off x="3074979" y="3876746"/>
            <a:ext cx="6042039" cy="1323439"/>
          </a:xfrm>
          <a:prstGeom prst="rect">
            <a:avLst/>
          </a:prstGeom>
          <a:noFill/>
        </p:spPr>
        <p:txBody>
          <a:bodyPr wrap="none" rtlCol="0">
            <a:spAutoFit/>
          </a:bodyPr>
          <a:lstStyle/>
          <a:p>
            <a:r>
              <a:rPr lang="nl-BE" sz="8000" b="1" dirty="0">
                <a:solidFill>
                  <a:srgbClr val="A52D27"/>
                </a:solidFill>
                <a:latin typeface="Trebuchet MS" panose="020B0703020202090204" pitchFamily="34" charset="0"/>
              </a:rPr>
              <a:t>Antwoorden</a:t>
            </a:r>
          </a:p>
        </p:txBody>
      </p:sp>
    </p:spTree>
    <p:extLst>
      <p:ext uri="{BB962C8B-B14F-4D97-AF65-F5344CB8AC3E}">
        <p14:creationId xmlns:p14="http://schemas.microsoft.com/office/powerpoint/2010/main" val="212181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1815882"/>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1 </a:t>
            </a:r>
            <a:r>
              <a:rPr lang="nl-BE" sz="2200" b="1" dirty="0">
                <a:latin typeface="Verdana" panose="020B0604030504040204" pitchFamily="34" charset="0"/>
                <a:ea typeface="Verdana" panose="020B0604030504040204" pitchFamily="34" charset="0"/>
                <a:cs typeface="Verdana" panose="020B0604030504040204" pitchFamily="34" charset="0"/>
              </a:rPr>
              <a:t>In India bereikt men met online lesgeven te weinig leerlingen. Slechts 24% van de Indische bevolking beschikt over een smartphone.</a:t>
            </a:r>
          </a:p>
          <a:p>
            <a:r>
              <a:rPr lang="nl-BE" sz="2200" b="1" dirty="0">
                <a:latin typeface="Verdana" panose="020B0604030504040204" pitchFamily="34" charset="0"/>
                <a:ea typeface="Verdana" panose="020B0604030504040204" pitchFamily="34" charset="0"/>
                <a:cs typeface="Verdana" panose="020B0604030504040204" pitchFamily="34" charset="0"/>
              </a:rPr>
              <a:t>In Utarrakhand en Chhattisgarh ontwikkelde men een niet-online tool om ouders te informeren met tips. Welke?</a:t>
            </a:r>
          </a:p>
        </p:txBody>
      </p:sp>
      <p:sp>
        <p:nvSpPr>
          <p:cNvPr id="8" name="Tekstvak 7">
            <a:extLst>
              <a:ext uri="{FF2B5EF4-FFF2-40B4-BE49-F238E27FC236}">
                <a16:creationId xmlns:a16="http://schemas.microsoft.com/office/drawing/2014/main" id="{3EF0CE16-F1B9-8F47-B529-8A817615B601}"/>
              </a:ext>
            </a:extLst>
          </p:cNvPr>
          <p:cNvSpPr txBox="1"/>
          <p:nvPr/>
        </p:nvSpPr>
        <p:spPr>
          <a:xfrm>
            <a:off x="1757083" y="2951946"/>
            <a:ext cx="11034711" cy="1077218"/>
          </a:xfrm>
          <a:prstGeom prst="rect">
            <a:avLst/>
          </a:prstGeom>
          <a:noFill/>
        </p:spPr>
        <p:txBody>
          <a:bodyPr wrap="square" rtlCol="0">
            <a:spAutoFit/>
          </a:bodyPr>
          <a:lstStyle/>
          <a:p>
            <a:r>
              <a:rPr lang="nl-BE" sz="3600" b="1" dirty="0">
                <a:latin typeface="Verdana" panose="020B0604030504040204" pitchFamily="34" charset="0"/>
                <a:ea typeface="Verdana" panose="020B0604030504040204" pitchFamily="34" charset="0"/>
                <a:cs typeface="Verdana" panose="020B0604030504040204" pitchFamily="34" charset="0"/>
              </a:rPr>
              <a:t>B.</a:t>
            </a:r>
            <a:r>
              <a:rPr lang="nl-BE" sz="2800" dirty="0">
                <a:latin typeface="Verdana" panose="020B0604030504040204" pitchFamily="34" charset="0"/>
                <a:ea typeface="Verdana" panose="020B0604030504040204" pitchFamily="34" charset="0"/>
                <a:cs typeface="Verdana" panose="020B0604030504040204" pitchFamily="34" charset="0"/>
              </a:rPr>
              <a:t> Ouders konden gratis bellen naar een nummer</a:t>
            </a:r>
          </a:p>
          <a:p>
            <a:r>
              <a:rPr lang="nl-BE" sz="2800" dirty="0">
                <a:latin typeface="Verdana" panose="020B0604030504040204" pitchFamily="34" charset="0"/>
                <a:ea typeface="Verdana" panose="020B0604030504040204" pitchFamily="34" charset="0"/>
                <a:cs typeface="Verdana" panose="020B0604030504040204" pitchFamily="34" charset="0"/>
              </a:rPr>
              <a:t>    met ingesproken berichten.</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
        <p:nvSpPr>
          <p:cNvPr id="2" name="Rechthoek 1">
            <a:extLst>
              <a:ext uri="{FF2B5EF4-FFF2-40B4-BE49-F238E27FC236}">
                <a16:creationId xmlns:a16="http://schemas.microsoft.com/office/drawing/2014/main" id="{BF4C56A8-DFAC-8048-A39F-A31DF2054453}"/>
              </a:ext>
            </a:extLst>
          </p:cNvPr>
          <p:cNvSpPr/>
          <p:nvPr/>
        </p:nvSpPr>
        <p:spPr>
          <a:xfrm>
            <a:off x="1757083" y="4357906"/>
            <a:ext cx="8465976" cy="1646605"/>
          </a:xfrm>
          <a:prstGeom prst="rect">
            <a:avLst/>
          </a:prstGeom>
        </p:spPr>
        <p:txBody>
          <a:bodyPr wrap="square">
            <a:spAutoFit/>
          </a:bodyPr>
          <a:lstStyle/>
          <a:p>
            <a:pPr>
              <a:spcAft>
                <a:spcPts val="600"/>
              </a:spcAft>
            </a:pPr>
            <a:r>
              <a:rPr lang="nl-BE" sz="2400" u="sng" dirty="0">
                <a:solidFill>
                  <a:srgbClr val="2D3D51"/>
                </a:solidFill>
                <a:latin typeface="Trebuchet MS" panose="020B0703020202090204" pitchFamily="34" charset="0"/>
                <a:ea typeface="Calibri" panose="020F0502020204030204" pitchFamily="34" charset="0"/>
                <a:cs typeface="Vrinda" panose="020B0502040204020203" pitchFamily="34" charset="0"/>
              </a:rPr>
              <a:t>Meer info</a:t>
            </a:r>
            <a:endParaRPr lang="nl-BE" sz="2400" dirty="0">
              <a:solidFill>
                <a:srgbClr val="2D3D51"/>
              </a:solidFill>
              <a:latin typeface="Trebuchet MS" panose="020B0703020202090204" pitchFamily="34" charset="0"/>
              <a:ea typeface="Calibri" panose="020F0502020204030204" pitchFamily="34" charset="0"/>
              <a:cs typeface="Vrinda" panose="020B0502040204020203" pitchFamily="34" charset="0"/>
            </a:endParaRPr>
          </a:p>
          <a:p>
            <a:pPr>
              <a:spcAft>
                <a:spcPts val="600"/>
              </a:spcAft>
            </a:pPr>
            <a:r>
              <a:rPr lang="nl-BE" sz="2400" dirty="0">
                <a:solidFill>
                  <a:srgbClr val="2D3D51"/>
                </a:solidFill>
                <a:latin typeface="Trebuchet MS" panose="020B0703020202090204" pitchFamily="34" charset="0"/>
                <a:ea typeface="Calibri" panose="020F0502020204030204" pitchFamily="34" charset="0"/>
                <a:cs typeface="Vrinda" panose="020B0502040204020203" pitchFamily="34" charset="0"/>
              </a:rPr>
              <a:t>Uit onderzoek blijkt dat 64% van Indiërs toegang heeft tot een mobiele telefoon (geen smartphone). Deze mensen werden door de maatregel alvast geholpen. </a:t>
            </a:r>
          </a:p>
        </p:txBody>
      </p:sp>
    </p:spTree>
    <p:extLst>
      <p:ext uri="{BB962C8B-B14F-4D97-AF65-F5344CB8AC3E}">
        <p14:creationId xmlns:p14="http://schemas.microsoft.com/office/powerpoint/2010/main" val="167545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eken, voedsel&#10;&#10;Automatisch gegenereerde beschrijving">
            <a:extLst>
              <a:ext uri="{FF2B5EF4-FFF2-40B4-BE49-F238E27FC236}">
                <a16:creationId xmlns:a16="http://schemas.microsoft.com/office/drawing/2014/main" id="{3F595972-077B-DC49-B3D4-43765B9504BC}"/>
              </a:ext>
            </a:extLst>
          </p:cNvPr>
          <p:cNvPicPr>
            <a:picLocks noChangeAspect="1"/>
          </p:cNvPicPr>
          <p:nvPr/>
        </p:nvPicPr>
        <p:blipFill>
          <a:blip r:embed="rId2"/>
          <a:stretch>
            <a:fillRect/>
          </a:stretch>
        </p:blipFill>
        <p:spPr>
          <a:xfrm>
            <a:off x="427225" y="403769"/>
            <a:ext cx="1114706" cy="1114706"/>
          </a:xfrm>
          <a:prstGeom prst="rect">
            <a:avLst/>
          </a:prstGeom>
        </p:spPr>
      </p:pic>
      <p:sp>
        <p:nvSpPr>
          <p:cNvPr id="6" name="Tekstvak 5">
            <a:extLst>
              <a:ext uri="{FF2B5EF4-FFF2-40B4-BE49-F238E27FC236}">
                <a16:creationId xmlns:a16="http://schemas.microsoft.com/office/drawing/2014/main" id="{9792FDCD-30E5-F04A-B398-51048021E6C5}"/>
              </a:ext>
            </a:extLst>
          </p:cNvPr>
          <p:cNvSpPr txBox="1"/>
          <p:nvPr/>
        </p:nvSpPr>
        <p:spPr>
          <a:xfrm>
            <a:off x="984578" y="1938264"/>
            <a:ext cx="10469096" cy="4031873"/>
          </a:xfrm>
          <a:prstGeom prst="rect">
            <a:avLst/>
          </a:prstGeom>
          <a:noFill/>
        </p:spPr>
        <p:txBody>
          <a:bodyPr wrap="square" rtlCol="0">
            <a:spAutoFit/>
          </a:bodyPr>
          <a:lstStyle/>
          <a:p>
            <a:r>
              <a:rPr lang="nl-BE" sz="3200" b="1" dirty="0">
                <a:latin typeface="Verdana" panose="020B0604030504040204" pitchFamily="34" charset="0"/>
                <a:ea typeface="Verdana" panose="020B0604030504040204" pitchFamily="34" charset="0"/>
                <a:cs typeface="Verdana" panose="020B0604030504040204" pitchFamily="34" charset="0"/>
              </a:rPr>
              <a:t>In India bereikt men met online lesgeven te weinig leerlingen. Slechts 24% van de Indische bevolking beschikt over een smartphone.</a:t>
            </a:r>
          </a:p>
          <a:p>
            <a:endParaRPr lang="nl-BE" sz="3200" b="1" dirty="0">
              <a:latin typeface="Verdana" panose="020B0604030504040204" pitchFamily="34" charset="0"/>
              <a:ea typeface="Verdana" panose="020B0604030504040204" pitchFamily="34" charset="0"/>
              <a:cs typeface="Verdana" panose="020B0604030504040204" pitchFamily="34" charset="0"/>
            </a:endParaRPr>
          </a:p>
          <a:p>
            <a:r>
              <a:rPr lang="nl-BE" sz="3200" b="1" dirty="0">
                <a:latin typeface="Verdana" panose="020B0604030504040204" pitchFamily="34" charset="0"/>
                <a:ea typeface="Verdana" panose="020B0604030504040204" pitchFamily="34" charset="0"/>
                <a:cs typeface="Verdana" panose="020B0604030504040204" pitchFamily="34" charset="0"/>
              </a:rPr>
              <a:t>In Utarrakhand en Chhattisgarh ontwikkelde men een niet-online tool om ouders te informeren met tips. Welke?</a:t>
            </a:r>
          </a:p>
        </p:txBody>
      </p:sp>
      <p:sp>
        <p:nvSpPr>
          <p:cNvPr id="11" name="Tekstvak 10">
            <a:extLst>
              <a:ext uri="{FF2B5EF4-FFF2-40B4-BE49-F238E27FC236}">
                <a16:creationId xmlns:a16="http://schemas.microsoft.com/office/drawing/2014/main" id="{1F8A6435-8F92-C245-9CE1-5E6486B2E78F}"/>
              </a:ext>
            </a:extLst>
          </p:cNvPr>
          <p:cNvSpPr txBox="1"/>
          <p:nvPr/>
        </p:nvSpPr>
        <p:spPr>
          <a:xfrm>
            <a:off x="4566269" y="502812"/>
            <a:ext cx="3305713" cy="1015663"/>
          </a:xfrm>
          <a:prstGeom prst="rect">
            <a:avLst/>
          </a:prstGeom>
          <a:noFill/>
        </p:spPr>
        <p:txBody>
          <a:bodyPr wrap="none" rtlCol="0">
            <a:spAutoFit/>
          </a:bodyPr>
          <a:lstStyle/>
          <a:p>
            <a:r>
              <a:rPr lang="nl-BE" sz="6000" b="1" dirty="0">
                <a:solidFill>
                  <a:srgbClr val="2AC772"/>
                </a:solidFill>
                <a:latin typeface="Trebuchet MS" panose="020B0703020202090204" pitchFamily="34" charset="0"/>
              </a:rPr>
              <a:t>VRAAG 1</a:t>
            </a:r>
          </a:p>
        </p:txBody>
      </p:sp>
    </p:spTree>
    <p:extLst>
      <p:ext uri="{BB962C8B-B14F-4D97-AF65-F5344CB8AC3E}">
        <p14:creationId xmlns:p14="http://schemas.microsoft.com/office/powerpoint/2010/main" val="1735273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2154436"/>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2 </a:t>
            </a:r>
            <a:r>
              <a:rPr lang="nl-BE" sz="2200" b="1" dirty="0">
                <a:latin typeface="Verdana" panose="020B0604030504040204" pitchFamily="34" charset="0"/>
                <a:ea typeface="Verdana" panose="020B0604030504040204" pitchFamily="34" charset="0"/>
                <a:cs typeface="Verdana" panose="020B0604030504040204" pitchFamily="34" charset="0"/>
              </a:rPr>
              <a:t>Volgens de officiële gegevens van de overheid heeft slechts 56,4% van de Mexicaanse huishoudens toegang tot internet, 44,3% heeft de beschikking over een computer.</a:t>
            </a:r>
          </a:p>
          <a:p>
            <a:r>
              <a:rPr lang="nl-BE" sz="2200" b="1" dirty="0">
                <a:latin typeface="Verdana" panose="020B0604030504040204" pitchFamily="34" charset="0"/>
                <a:ea typeface="Verdana" panose="020B0604030504040204" pitchFamily="34" charset="0"/>
                <a:cs typeface="Verdana" panose="020B0604030504040204" pitchFamily="34" charset="0"/>
              </a:rPr>
              <a:t>Op welke manier kregen leerlingen volgens jullie in Mexico onderwijs?</a:t>
            </a:r>
          </a:p>
          <a:p>
            <a:endParaRPr lang="nl-BE" sz="22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a:extLst>
              <a:ext uri="{FF2B5EF4-FFF2-40B4-BE49-F238E27FC236}">
                <a16:creationId xmlns:a16="http://schemas.microsoft.com/office/drawing/2014/main" id="{A8A7CD7F-20BC-7D45-80DE-8BA1179B0C29}"/>
              </a:ext>
            </a:extLst>
          </p:cNvPr>
          <p:cNvSpPr txBox="1"/>
          <p:nvPr/>
        </p:nvSpPr>
        <p:spPr>
          <a:xfrm>
            <a:off x="1757081" y="2548252"/>
            <a:ext cx="11334470" cy="646331"/>
          </a:xfrm>
          <a:prstGeom prst="rect">
            <a:avLst/>
          </a:prstGeom>
          <a:noFill/>
        </p:spPr>
        <p:txBody>
          <a:bodyPr wrap="square" rtlCol="0">
            <a:spAutoFit/>
          </a:bodyPr>
          <a:lstStyle/>
          <a:p>
            <a:r>
              <a:rPr lang="nl-BE" sz="3600" b="1" dirty="0">
                <a:latin typeface="Verdana" panose="020B0604030504040204" pitchFamily="34" charset="0"/>
                <a:ea typeface="Verdana" panose="020B0604030504040204" pitchFamily="34" charset="0"/>
                <a:cs typeface="Verdana" panose="020B0604030504040204" pitchFamily="34" charset="0"/>
              </a:rPr>
              <a:t>A.</a:t>
            </a:r>
            <a:r>
              <a:rPr lang="nl-BE" sz="2800" dirty="0">
                <a:latin typeface="Verdana" panose="020B0604030504040204" pitchFamily="34" charset="0"/>
                <a:ea typeface="Verdana" panose="020B0604030504040204" pitchFamily="34" charset="0"/>
                <a:cs typeface="Verdana" panose="020B0604030504040204" pitchFamily="34" charset="0"/>
              </a:rPr>
              <a:t> Leerlingen kregen les via TV en radio.</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
        <p:nvSpPr>
          <p:cNvPr id="2" name="Rechthoek 1">
            <a:extLst>
              <a:ext uri="{FF2B5EF4-FFF2-40B4-BE49-F238E27FC236}">
                <a16:creationId xmlns:a16="http://schemas.microsoft.com/office/drawing/2014/main" id="{AD27B639-D841-A643-9A48-6A42C356E39F}"/>
              </a:ext>
            </a:extLst>
          </p:cNvPr>
          <p:cNvSpPr/>
          <p:nvPr/>
        </p:nvSpPr>
        <p:spPr>
          <a:xfrm>
            <a:off x="1757081" y="3349690"/>
            <a:ext cx="10036812" cy="3303468"/>
          </a:xfrm>
          <a:prstGeom prst="rect">
            <a:avLst/>
          </a:prstGeom>
        </p:spPr>
        <p:txBody>
          <a:bodyPr wrap="square">
            <a:spAutoFit/>
          </a:bodyPr>
          <a:lstStyle/>
          <a:p>
            <a:pPr>
              <a:spcBef>
                <a:spcPts val="975"/>
              </a:spcBef>
              <a:spcAft>
                <a:spcPts val="0"/>
              </a:spcAft>
            </a:pPr>
            <a:r>
              <a:rPr lang="nl-BE" sz="2400" u="sng" dirty="0">
                <a:solidFill>
                  <a:srgbClr val="000000"/>
                </a:solidFill>
                <a:latin typeface="Trebuchet MS" panose="020B0703020202090204" pitchFamily="34" charset="0"/>
                <a:ea typeface="Times New Roman" panose="02020603050405020304" pitchFamily="18" charset="0"/>
                <a:cs typeface="Arial" panose="020B0604020202020204" pitchFamily="34" charset="0"/>
              </a:rPr>
              <a:t>Meer info:</a:t>
            </a:r>
            <a:endParaRPr lang="nl-BE" sz="2400" dirty="0">
              <a:latin typeface="Times New Roman" panose="02020603050405020304" pitchFamily="18" charset="0"/>
              <a:ea typeface="Times New Roman" panose="02020603050405020304" pitchFamily="18" charset="0"/>
            </a:endParaRPr>
          </a:p>
          <a:p>
            <a:pPr>
              <a:spcBef>
                <a:spcPts val="975"/>
              </a:spcBef>
              <a:spcAft>
                <a:spcPts val="0"/>
              </a:spcAft>
            </a:pPr>
            <a:r>
              <a:rPr lang="nl-BE" sz="2400" dirty="0">
                <a:solidFill>
                  <a:srgbClr val="000000"/>
                </a:solidFill>
                <a:latin typeface="Trebuchet MS" panose="020B0703020202090204" pitchFamily="34" charset="0"/>
                <a:ea typeface="Times New Roman" panose="02020603050405020304" pitchFamily="18" charset="0"/>
                <a:cs typeface="Arial" panose="020B0604020202020204" pitchFamily="34" charset="0"/>
              </a:rPr>
              <a:t>Ondanks de armoede van veel Mexicanen staat er in 95% van de huizen wel een televisie. Daarom komen er in totaal 4550 uitzendingen op tv en 640 op de radio om schoolgaande kinderen de komende tijd op elk niveau onderricht te geven.</a:t>
            </a:r>
            <a:endParaRPr lang="nl-BE" sz="2400" dirty="0">
              <a:latin typeface="Times New Roman" panose="02020603050405020304" pitchFamily="18" charset="0"/>
              <a:ea typeface="Times New Roman" panose="02020603050405020304" pitchFamily="18" charset="0"/>
            </a:endParaRPr>
          </a:p>
          <a:p>
            <a:pPr>
              <a:spcBef>
                <a:spcPts val="975"/>
              </a:spcBef>
              <a:spcAft>
                <a:spcPts val="0"/>
              </a:spcAft>
            </a:pPr>
            <a:r>
              <a:rPr lang="nl-BE" sz="2400" dirty="0">
                <a:solidFill>
                  <a:srgbClr val="000000"/>
                </a:solidFill>
                <a:latin typeface="Trebuchet MS" panose="020B0703020202090204" pitchFamily="34" charset="0"/>
                <a:ea typeface="Times New Roman" panose="02020603050405020304" pitchFamily="18" charset="0"/>
                <a:cs typeface="Arial" panose="020B0604020202020204" pitchFamily="34" charset="0"/>
              </a:rPr>
              <a:t>De regering moet goedkeuring geven voor de lesstof. Het tv-onderwijs is verplicht en er komen ook toetsen. Schoolboeken zullen kosteloos worden verspreid.</a:t>
            </a:r>
            <a:endParaRPr lang="nl-BE"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225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2492990"/>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3 </a:t>
            </a:r>
            <a:r>
              <a:rPr lang="nl-BE" sz="2200" b="1" dirty="0">
                <a:latin typeface="Verdana" panose="020B0604030504040204" pitchFamily="34" charset="0"/>
                <a:ea typeface="Verdana" panose="020B0604030504040204" pitchFamily="34" charset="0"/>
                <a:cs typeface="Verdana" panose="020B0604030504040204" pitchFamily="34" charset="0"/>
              </a:rPr>
              <a:t>De school is niet enkel een plek om les te volgen. Vele kinderen krijgen op school gratis of scherp geprijsde schoolmaaltijden. Voor velen is de schoolmaaltijd de enige maaltijd die ze op een dag binnen krijgen. </a:t>
            </a:r>
          </a:p>
          <a:p>
            <a:r>
              <a:rPr lang="nl-BE" sz="2200" b="1" dirty="0">
                <a:latin typeface="Verdana" panose="020B0604030504040204" pitchFamily="34" charset="0"/>
                <a:ea typeface="Verdana" panose="020B0604030504040204" pitchFamily="34" charset="0"/>
                <a:cs typeface="Verdana" panose="020B0604030504040204" pitchFamily="34" charset="0"/>
              </a:rPr>
              <a:t>Hoeveel kinderen missen door de sluiting van scholen hun cruciale schoolmaaltijd?</a:t>
            </a:r>
          </a:p>
          <a:p>
            <a:endParaRPr lang="nl-BE" sz="2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kstvak 9">
            <a:extLst>
              <a:ext uri="{FF2B5EF4-FFF2-40B4-BE49-F238E27FC236}">
                <a16:creationId xmlns:a16="http://schemas.microsoft.com/office/drawing/2014/main" id="{FB382E14-FE2F-1B4A-A732-0AAB63DE6EE0}"/>
              </a:ext>
            </a:extLst>
          </p:cNvPr>
          <p:cNvSpPr txBox="1"/>
          <p:nvPr/>
        </p:nvSpPr>
        <p:spPr>
          <a:xfrm>
            <a:off x="1757083" y="3167390"/>
            <a:ext cx="10313194" cy="646331"/>
          </a:xfrm>
          <a:prstGeom prst="rect">
            <a:avLst/>
          </a:prstGeom>
          <a:noFill/>
        </p:spPr>
        <p:txBody>
          <a:bodyPr wrap="square" rtlCol="0">
            <a:spAutoFit/>
          </a:bodyPr>
          <a:lstStyle/>
          <a:p>
            <a:r>
              <a:rPr lang="nl-BE" sz="3600" b="1" dirty="0">
                <a:latin typeface="Verdana" panose="020B0604030504040204" pitchFamily="34" charset="0"/>
                <a:ea typeface="Verdana" panose="020B0604030504040204" pitchFamily="34" charset="0"/>
                <a:cs typeface="Verdana" panose="020B0604030504040204" pitchFamily="34" charset="0"/>
              </a:rPr>
              <a:t>D.</a:t>
            </a:r>
            <a:r>
              <a:rPr lang="nl-BE" sz="2800" dirty="0">
                <a:latin typeface="Verdana" panose="020B0604030504040204" pitchFamily="34" charset="0"/>
                <a:ea typeface="Verdana" panose="020B0604030504040204" pitchFamily="34" charset="0"/>
                <a:cs typeface="Verdana" panose="020B0604030504040204" pitchFamily="34" charset="0"/>
              </a:rPr>
              <a:t> 370 miljoen</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
        <p:nvSpPr>
          <p:cNvPr id="2" name="Rechthoek 1">
            <a:extLst>
              <a:ext uri="{FF2B5EF4-FFF2-40B4-BE49-F238E27FC236}">
                <a16:creationId xmlns:a16="http://schemas.microsoft.com/office/drawing/2014/main" id="{9DE6A65E-61AE-A84B-A606-ED3E73380468}"/>
              </a:ext>
            </a:extLst>
          </p:cNvPr>
          <p:cNvSpPr/>
          <p:nvPr/>
        </p:nvSpPr>
        <p:spPr>
          <a:xfrm>
            <a:off x="1757083" y="4145647"/>
            <a:ext cx="9346346" cy="1697901"/>
          </a:xfrm>
          <a:prstGeom prst="rect">
            <a:avLst/>
          </a:prstGeom>
        </p:spPr>
        <p:txBody>
          <a:bodyPr wrap="square">
            <a:spAutoFit/>
          </a:bodyPr>
          <a:lstStyle/>
          <a:p>
            <a:pPr>
              <a:spcBef>
                <a:spcPts val="975"/>
              </a:spcBef>
              <a:spcAft>
                <a:spcPts val="0"/>
              </a:spcAft>
            </a:pPr>
            <a:r>
              <a:rPr lang="nl-BE" sz="2400" u="sng" dirty="0">
                <a:solidFill>
                  <a:srgbClr val="3D3935"/>
                </a:solidFill>
                <a:latin typeface="Trebuchet MS" panose="020B0703020202090204" pitchFamily="34" charset="0"/>
                <a:ea typeface="Times New Roman" panose="02020603050405020304" pitchFamily="18" charset="0"/>
                <a:cs typeface="Arial" panose="020B0604020202020204" pitchFamily="34" charset="0"/>
              </a:rPr>
              <a:t>Meer info:</a:t>
            </a:r>
            <a:endParaRPr lang="nl-BE" sz="2400" dirty="0">
              <a:latin typeface="Times New Roman" panose="02020603050405020304" pitchFamily="18" charset="0"/>
              <a:ea typeface="Times New Roman" panose="02020603050405020304" pitchFamily="18" charset="0"/>
            </a:endParaRPr>
          </a:p>
          <a:p>
            <a:pPr>
              <a:spcBef>
                <a:spcPts val="975"/>
              </a:spcBef>
              <a:spcAft>
                <a:spcPts val="0"/>
              </a:spcAft>
            </a:pPr>
            <a:r>
              <a:rPr lang="nl-BE" sz="2400" dirty="0">
                <a:solidFill>
                  <a:srgbClr val="3D3935"/>
                </a:solidFill>
                <a:latin typeface="Trebuchet MS" panose="020B0703020202090204" pitchFamily="34" charset="0"/>
                <a:ea typeface="Times New Roman" panose="02020603050405020304" pitchFamily="18" charset="0"/>
                <a:cs typeface="Arial" panose="020B0604020202020204" pitchFamily="34" charset="0"/>
              </a:rPr>
              <a:t>De Verenigde Naties berekenden dat meer dan 370 miljoen kinderen onvoldoende toegang tot voeding hebben wanneer scholen sluiten. </a:t>
            </a:r>
            <a:endParaRPr lang="nl-BE"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5778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2339102"/>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4 </a:t>
            </a:r>
            <a:r>
              <a:rPr lang="nl-BE" sz="2000" b="1" dirty="0">
                <a:latin typeface="Verdana" panose="020B0604030504040204" pitchFamily="34" charset="0"/>
                <a:ea typeface="Verdana" panose="020B0604030504040204" pitchFamily="34" charset="0"/>
                <a:cs typeface="Verdana" panose="020B0604030504040204" pitchFamily="34" charset="0"/>
              </a:rPr>
              <a:t>Leerkrachten hebben ook de opdracht om zich te bekommeren over het emotioneel welzijn van leerlingen. Maar via afstandsonderwijs is het moeilijk om zicht te krijgen op hun welbevinden/ moeilijkheden. </a:t>
            </a:r>
          </a:p>
          <a:p>
            <a:r>
              <a:rPr lang="nl-BE" sz="2000" b="1" dirty="0">
                <a:latin typeface="Verdana" panose="020B0604030504040204" pitchFamily="34" charset="0"/>
                <a:ea typeface="Verdana" panose="020B0604030504040204" pitchFamily="34" charset="0"/>
                <a:cs typeface="Verdana" panose="020B0604030504040204" pitchFamily="34" charset="0"/>
              </a:rPr>
              <a:t>Hoe reageerde leraar Jeroen uit Eeklo toen bleek dat één van zijn leerlingen het moeilijk had en hij hem online niet kon helpen.</a:t>
            </a:r>
          </a:p>
          <a:p>
            <a:endParaRPr lang="nl-BE" sz="22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kstvak 7">
            <a:extLst>
              <a:ext uri="{FF2B5EF4-FFF2-40B4-BE49-F238E27FC236}">
                <a16:creationId xmlns:a16="http://schemas.microsoft.com/office/drawing/2014/main" id="{3EF0CE16-F1B9-8F47-B529-8A817615B601}"/>
              </a:ext>
            </a:extLst>
          </p:cNvPr>
          <p:cNvSpPr txBox="1"/>
          <p:nvPr/>
        </p:nvSpPr>
        <p:spPr>
          <a:xfrm>
            <a:off x="1757083" y="3381395"/>
            <a:ext cx="11034711" cy="646331"/>
          </a:xfrm>
          <a:prstGeom prst="rect">
            <a:avLst/>
          </a:prstGeom>
          <a:noFill/>
        </p:spPr>
        <p:txBody>
          <a:bodyPr wrap="square" rtlCol="0">
            <a:spAutoFit/>
          </a:bodyPr>
          <a:lstStyle/>
          <a:p>
            <a:r>
              <a:rPr lang="nl-BE" sz="3600" b="1" dirty="0">
                <a:latin typeface="Verdana" panose="020B0604030504040204" pitchFamily="34" charset="0"/>
                <a:ea typeface="Verdana" panose="020B0604030504040204" pitchFamily="34" charset="0"/>
                <a:cs typeface="Verdana" panose="020B0604030504040204" pitchFamily="34" charset="0"/>
              </a:rPr>
              <a:t>B.</a:t>
            </a:r>
            <a:r>
              <a:rPr lang="nl-BE" sz="2800" dirty="0">
                <a:latin typeface="Verdana" panose="020B0604030504040204" pitchFamily="34" charset="0"/>
                <a:ea typeface="Verdana" panose="020B0604030504040204" pitchFamily="34" charset="0"/>
                <a:cs typeface="Verdana" panose="020B0604030504040204" pitchFamily="34" charset="0"/>
              </a:rPr>
              <a:t> Hij ging wandelen met de leerling.</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Tree>
    <p:extLst>
      <p:ext uri="{BB962C8B-B14F-4D97-AF65-F5344CB8AC3E}">
        <p14:creationId xmlns:p14="http://schemas.microsoft.com/office/powerpoint/2010/main" val="4130855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1569660"/>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5 </a:t>
            </a:r>
            <a:r>
              <a:rPr lang="nl-BE" sz="2400" b="1" dirty="0">
                <a:latin typeface="Verdana" panose="020B0604030504040204" pitchFamily="34" charset="0"/>
                <a:ea typeface="Verdana" panose="020B0604030504040204" pitchFamily="34" charset="0"/>
                <a:cs typeface="Verdana" panose="020B0604030504040204" pitchFamily="34" charset="0"/>
              </a:rPr>
              <a:t>Wat knutselde de negenjarige Stephen Wamukota uit Kenia in elkaar?</a:t>
            </a:r>
          </a:p>
          <a:p>
            <a:endParaRPr lang="nl-BE" sz="2400" b="1" dirty="0">
              <a:latin typeface="Verdana" panose="020B0604030504040204" pitchFamily="34" charset="0"/>
              <a:ea typeface="Verdana" panose="020B0604030504040204" pitchFamily="34" charset="0"/>
              <a:cs typeface="Verdana" panose="020B0604030504040204" pitchFamily="34" charset="0"/>
            </a:endParaRPr>
          </a:p>
          <a:p>
            <a:r>
              <a:rPr lang="nl-BE" sz="2400" b="1" dirty="0">
                <a:latin typeface="Verdana" panose="020B0604030504040204" pitchFamily="34" charset="0"/>
                <a:ea typeface="Verdana" panose="020B0604030504040204" pitchFamily="34" charset="0"/>
                <a:cs typeface="Verdana" panose="020B0604030504040204" pitchFamily="34" charset="0"/>
              </a:rPr>
              <a:t>Hij kreeg er een nationale prijs van de president voor.</a:t>
            </a:r>
          </a:p>
        </p:txBody>
      </p:sp>
      <p:sp>
        <p:nvSpPr>
          <p:cNvPr id="9" name="Tekstvak 8">
            <a:extLst>
              <a:ext uri="{FF2B5EF4-FFF2-40B4-BE49-F238E27FC236}">
                <a16:creationId xmlns:a16="http://schemas.microsoft.com/office/drawing/2014/main" id="{743A842A-E467-934D-87DE-3902459A612B}"/>
              </a:ext>
            </a:extLst>
          </p:cNvPr>
          <p:cNvSpPr txBox="1"/>
          <p:nvPr/>
        </p:nvSpPr>
        <p:spPr>
          <a:xfrm>
            <a:off x="1757083" y="2324437"/>
            <a:ext cx="10313194" cy="646331"/>
          </a:xfrm>
          <a:prstGeom prst="rect">
            <a:avLst/>
          </a:prstGeom>
          <a:noFill/>
        </p:spPr>
        <p:txBody>
          <a:bodyPr wrap="square" rtlCol="0">
            <a:spAutoFit/>
          </a:bodyPr>
          <a:lstStyle/>
          <a:p>
            <a:r>
              <a:rPr lang="nl-BE" sz="3600" b="1" dirty="0">
                <a:latin typeface="Verdana" panose="020B0604030504040204" pitchFamily="34" charset="0"/>
                <a:ea typeface="Verdana" panose="020B0604030504040204" pitchFamily="34" charset="0"/>
                <a:cs typeface="Verdana" panose="020B0604030504040204" pitchFamily="34" charset="0"/>
              </a:rPr>
              <a:t>C.</a:t>
            </a:r>
            <a:r>
              <a:rPr lang="nl-BE" sz="2800" dirty="0">
                <a:latin typeface="Verdana" panose="020B0604030504040204" pitchFamily="34" charset="0"/>
                <a:ea typeface="Verdana" panose="020B0604030504040204" pitchFamily="34" charset="0"/>
                <a:cs typeface="Verdana" panose="020B0604030504040204" pitchFamily="34" charset="0"/>
              </a:rPr>
              <a:t> een handwasmachine</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pic>
        <p:nvPicPr>
          <p:cNvPr id="12" name="Afbeelding 11">
            <a:extLst>
              <a:ext uri="{FF2B5EF4-FFF2-40B4-BE49-F238E27FC236}">
                <a16:creationId xmlns:a16="http://schemas.microsoft.com/office/drawing/2014/main" id="{E3E2AA02-5453-794F-BED9-EC11A51289C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74978" y="2970768"/>
            <a:ext cx="5711825" cy="3132455"/>
          </a:xfrm>
          <a:prstGeom prst="rect">
            <a:avLst/>
          </a:prstGeom>
          <a:noFill/>
          <a:ln>
            <a:noFill/>
          </a:ln>
        </p:spPr>
      </p:pic>
      <p:sp>
        <p:nvSpPr>
          <p:cNvPr id="4" name="Rechthoek 3">
            <a:extLst>
              <a:ext uri="{FF2B5EF4-FFF2-40B4-BE49-F238E27FC236}">
                <a16:creationId xmlns:a16="http://schemas.microsoft.com/office/drawing/2014/main" id="{2B3FAC98-20D9-F24F-B5D9-D9AFE7796B60}"/>
              </a:ext>
            </a:extLst>
          </p:cNvPr>
          <p:cNvSpPr/>
          <p:nvPr/>
        </p:nvSpPr>
        <p:spPr>
          <a:xfrm>
            <a:off x="2414771" y="6130229"/>
            <a:ext cx="5832238" cy="369332"/>
          </a:xfrm>
          <a:prstGeom prst="rect">
            <a:avLst/>
          </a:prstGeom>
        </p:spPr>
        <p:txBody>
          <a:bodyPr wrap="none">
            <a:spAutoFit/>
          </a:bodyPr>
          <a:lstStyle/>
          <a:p>
            <a:r>
              <a:rPr lang="nl-BE" i="1" dirty="0">
                <a:solidFill>
                  <a:srgbClr val="1A1919"/>
                </a:solidFill>
                <a:latin typeface="Trebuchet MS" panose="020B0703020202090204" pitchFamily="34" charset="0"/>
                <a:ea typeface="Calibri" panose="020F0502020204030204" pitchFamily="34" charset="0"/>
                <a:cs typeface="Helvetica" pitchFamily="2" charset="0"/>
              </a:rPr>
              <a:t>De handwasmachine van Stephen Wamukota uit Kenia</a:t>
            </a:r>
            <a:r>
              <a:rPr lang="nl-BE" dirty="0"/>
              <a:t> </a:t>
            </a:r>
          </a:p>
        </p:txBody>
      </p:sp>
    </p:spTree>
    <p:extLst>
      <p:ext uri="{BB962C8B-B14F-4D97-AF65-F5344CB8AC3E}">
        <p14:creationId xmlns:p14="http://schemas.microsoft.com/office/powerpoint/2010/main" val="3595579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1138773"/>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6 </a:t>
            </a:r>
            <a:r>
              <a:rPr lang="nl-BE" sz="2200" b="1" dirty="0">
                <a:latin typeface="Verdana" panose="020B0604030504040204" pitchFamily="34" charset="0"/>
                <a:ea typeface="Verdana" panose="020B0604030504040204" pitchFamily="34" charset="0"/>
                <a:cs typeface="Verdana" panose="020B0604030504040204" pitchFamily="34" charset="0"/>
              </a:rPr>
              <a:t>Welke oplossing vond schooldirecteur Hong Feng uit Hangzhou in China uit om leerlingen op veilige afstand te houden?</a:t>
            </a:r>
          </a:p>
        </p:txBody>
      </p:sp>
      <p:sp>
        <p:nvSpPr>
          <p:cNvPr id="7" name="Tekstvak 6">
            <a:extLst>
              <a:ext uri="{FF2B5EF4-FFF2-40B4-BE49-F238E27FC236}">
                <a16:creationId xmlns:a16="http://schemas.microsoft.com/office/drawing/2014/main" id="{A8A7CD7F-20BC-7D45-80DE-8BA1179B0C29}"/>
              </a:ext>
            </a:extLst>
          </p:cNvPr>
          <p:cNvSpPr txBox="1"/>
          <p:nvPr/>
        </p:nvSpPr>
        <p:spPr>
          <a:xfrm>
            <a:off x="1757083" y="1926922"/>
            <a:ext cx="11334470" cy="1077218"/>
          </a:xfrm>
          <a:prstGeom prst="rect">
            <a:avLst/>
          </a:prstGeom>
          <a:noFill/>
        </p:spPr>
        <p:txBody>
          <a:bodyPr wrap="square" rtlCol="0">
            <a:spAutoFit/>
          </a:bodyPr>
          <a:lstStyle/>
          <a:p>
            <a:r>
              <a:rPr lang="nl-BE" sz="3600" b="1" dirty="0">
                <a:latin typeface="Verdana" panose="020B0604030504040204" pitchFamily="34" charset="0"/>
                <a:ea typeface="Verdana" panose="020B0604030504040204" pitchFamily="34" charset="0"/>
                <a:cs typeface="Verdana" panose="020B0604030504040204" pitchFamily="34" charset="0"/>
              </a:rPr>
              <a:t>A. </a:t>
            </a:r>
            <a:r>
              <a:rPr lang="nl-BE" sz="2800" dirty="0">
                <a:latin typeface="Verdana" panose="020B0604030504040204" pitchFamily="34" charset="0"/>
                <a:ea typeface="Verdana" panose="020B0604030504040204" pitchFamily="34" charset="0"/>
                <a:cs typeface="Verdana" panose="020B0604030504040204" pitchFamily="34" charset="0"/>
              </a:rPr>
              <a:t>Leerlingen dragen een hoofddeksel</a:t>
            </a:r>
          </a:p>
          <a:p>
            <a:r>
              <a:rPr lang="nl-BE" sz="2800" dirty="0">
                <a:latin typeface="Verdana" panose="020B0604030504040204" pitchFamily="34" charset="0"/>
                <a:ea typeface="Verdana" panose="020B0604030504040204" pitchFamily="34" charset="0"/>
                <a:cs typeface="Verdana" panose="020B0604030504040204" pitchFamily="34" charset="0"/>
              </a:rPr>
              <a:t>    dat de social distance aangeeft.</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
        <p:nvSpPr>
          <p:cNvPr id="2" name="Rechthoek 1">
            <a:extLst>
              <a:ext uri="{FF2B5EF4-FFF2-40B4-BE49-F238E27FC236}">
                <a16:creationId xmlns:a16="http://schemas.microsoft.com/office/drawing/2014/main" id="{A9A18EAC-5379-8F44-B784-95D63DF655C2}"/>
              </a:ext>
            </a:extLst>
          </p:cNvPr>
          <p:cNvSpPr/>
          <p:nvPr/>
        </p:nvSpPr>
        <p:spPr>
          <a:xfrm>
            <a:off x="8437800" y="3244035"/>
            <a:ext cx="3300109" cy="2939266"/>
          </a:xfrm>
          <a:prstGeom prst="rect">
            <a:avLst/>
          </a:prstGeom>
        </p:spPr>
        <p:txBody>
          <a:bodyPr wrap="square">
            <a:spAutoFit/>
          </a:bodyPr>
          <a:lstStyle/>
          <a:p>
            <a:pPr>
              <a:spcAft>
                <a:spcPts val="600"/>
              </a:spcAft>
            </a:pPr>
            <a:r>
              <a:rPr lang="nl-BE" sz="2000" u="sng" dirty="0">
                <a:solidFill>
                  <a:srgbClr val="000000"/>
                </a:solidFill>
                <a:latin typeface="Trebuchet MS" panose="020B0703020202090204" pitchFamily="34" charset="0"/>
                <a:ea typeface="Calibri" panose="020F0502020204030204" pitchFamily="34" charset="0"/>
                <a:cs typeface="Calibri" panose="020F0502020204030204" pitchFamily="34" charset="0"/>
              </a:rPr>
              <a:t>Meer info:</a:t>
            </a:r>
            <a:endParaRPr lang="nl-BE" sz="2000" dirty="0">
              <a:solidFill>
                <a:srgbClr val="2D3D51"/>
              </a:solidFill>
              <a:latin typeface="Trebuchet MS" panose="020B0703020202090204" pitchFamily="34" charset="0"/>
              <a:ea typeface="Calibri" panose="020F0502020204030204" pitchFamily="34" charset="0"/>
              <a:cs typeface="Vrinda" panose="020B0502040204020203" pitchFamily="34" charset="0"/>
            </a:endParaRPr>
          </a:p>
          <a:p>
            <a:pPr>
              <a:spcAft>
                <a:spcPts val="600"/>
              </a:spcAft>
            </a:pPr>
            <a:r>
              <a:rPr lang="nl-BE" sz="2000" dirty="0">
                <a:solidFill>
                  <a:srgbClr val="000000"/>
                </a:solidFill>
                <a:latin typeface="Trebuchet MS" panose="020B0703020202090204" pitchFamily="34" charset="0"/>
                <a:ea typeface="Calibri" panose="020F0502020204030204" pitchFamily="34" charset="0"/>
                <a:cs typeface="Calibri" panose="020F0502020204030204" pitchFamily="34" charset="0"/>
              </a:rPr>
              <a:t>Alle kinderen dragen een ‘flaphoed’. De inspiratie werd gegeven door keizer Taizu uit de Song-dynastie (960-1279). Hij verplichtte een brede hoed om zo gefluister over hem te voorkomen.</a:t>
            </a:r>
            <a:endParaRPr lang="nl-BE" sz="2000" dirty="0">
              <a:solidFill>
                <a:srgbClr val="2D3D51"/>
              </a:solidFill>
              <a:latin typeface="Trebuchet MS" panose="020B0703020202090204" pitchFamily="34" charset="0"/>
              <a:ea typeface="Calibri" panose="020F0502020204030204" pitchFamily="34" charset="0"/>
              <a:cs typeface="Vrinda" panose="020B0502040204020203" pitchFamily="34" charset="0"/>
            </a:endParaRPr>
          </a:p>
        </p:txBody>
      </p:sp>
      <p:pic>
        <p:nvPicPr>
          <p:cNvPr id="12" name="Afbeelding 11" descr="Chinese studenten dragen hoeden om afstand te houden">
            <a:extLst>
              <a:ext uri="{FF2B5EF4-FFF2-40B4-BE49-F238E27FC236}">
                <a16:creationId xmlns:a16="http://schemas.microsoft.com/office/drawing/2014/main" id="{1D29B015-0883-6945-BE9E-C5EF98FA5F2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90469" y="3244035"/>
            <a:ext cx="5760720" cy="3070860"/>
          </a:xfrm>
          <a:prstGeom prst="rect">
            <a:avLst/>
          </a:prstGeom>
          <a:noFill/>
          <a:ln>
            <a:noFill/>
          </a:ln>
        </p:spPr>
      </p:pic>
    </p:spTree>
    <p:extLst>
      <p:ext uri="{BB962C8B-B14F-4D97-AF65-F5344CB8AC3E}">
        <p14:creationId xmlns:p14="http://schemas.microsoft.com/office/powerpoint/2010/main" val="1009593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800219"/>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7 </a:t>
            </a:r>
            <a:r>
              <a:rPr lang="nl-BE" sz="2200" b="1" dirty="0">
                <a:latin typeface="Verdana" panose="020B0604030504040204" pitchFamily="34" charset="0"/>
                <a:ea typeface="Verdana" panose="020B0604030504040204" pitchFamily="34" charset="0"/>
                <a:cs typeface="Verdana" panose="020B0604030504040204" pitchFamily="34" charset="0"/>
              </a:rPr>
              <a:t>Op welke manier geeft een leraar in Jammu en Kashmir (India) op coronaveilige manier les?</a:t>
            </a:r>
          </a:p>
        </p:txBody>
      </p:sp>
      <p:sp>
        <p:nvSpPr>
          <p:cNvPr id="7" name="Tekstvak 6">
            <a:extLst>
              <a:ext uri="{FF2B5EF4-FFF2-40B4-BE49-F238E27FC236}">
                <a16:creationId xmlns:a16="http://schemas.microsoft.com/office/drawing/2014/main" id="{A8A7CD7F-20BC-7D45-80DE-8BA1179B0C29}"/>
              </a:ext>
            </a:extLst>
          </p:cNvPr>
          <p:cNvSpPr txBox="1"/>
          <p:nvPr/>
        </p:nvSpPr>
        <p:spPr>
          <a:xfrm>
            <a:off x="1757083" y="1821750"/>
            <a:ext cx="11477907" cy="1077218"/>
          </a:xfrm>
          <a:prstGeom prst="rect">
            <a:avLst/>
          </a:prstGeom>
          <a:noFill/>
        </p:spPr>
        <p:txBody>
          <a:bodyPr wrap="square" rtlCol="0">
            <a:spAutoFit/>
          </a:bodyPr>
          <a:lstStyle/>
          <a:p>
            <a:r>
              <a:rPr lang="nl-BE" sz="3600" b="1" dirty="0">
                <a:latin typeface="Verdana" panose="020B0604030504040204" pitchFamily="34" charset="0"/>
                <a:ea typeface="Verdana" panose="020B0604030504040204" pitchFamily="34" charset="0"/>
                <a:cs typeface="Verdana" panose="020B0604030504040204" pitchFamily="34" charset="0"/>
              </a:rPr>
              <a:t>A. </a:t>
            </a:r>
            <a:r>
              <a:rPr lang="nl-BE" sz="2800" dirty="0">
                <a:latin typeface="Verdana" panose="020B0604030504040204" pitchFamily="34" charset="0"/>
                <a:ea typeface="Verdana" panose="020B0604030504040204" pitchFamily="34" charset="0"/>
                <a:cs typeface="Verdana" panose="020B0604030504040204" pitchFamily="34" charset="0"/>
              </a:rPr>
              <a:t>Hij geeft les in open lucht.</a:t>
            </a:r>
          </a:p>
          <a:p>
            <a:r>
              <a:rPr lang="nl-BE" sz="2800" dirty="0">
                <a:latin typeface="Verdana" panose="020B0604030504040204" pitchFamily="34" charset="0"/>
                <a:ea typeface="Verdana" panose="020B0604030504040204" pitchFamily="34" charset="0"/>
                <a:cs typeface="Verdana" panose="020B0604030504040204" pitchFamily="34" charset="0"/>
              </a:rPr>
              <a:t>     Als het regent gaat de les niet door.</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pic>
        <p:nvPicPr>
          <p:cNvPr id="12" name="Afbeelding 11" descr="Kashmir open school">
            <a:extLst>
              <a:ext uri="{FF2B5EF4-FFF2-40B4-BE49-F238E27FC236}">
                <a16:creationId xmlns:a16="http://schemas.microsoft.com/office/drawing/2014/main" id="{40BDD936-10A0-6642-AF8D-0A1AF399C4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87852" y="3074490"/>
            <a:ext cx="5760720" cy="3240405"/>
          </a:xfrm>
          <a:prstGeom prst="rect">
            <a:avLst/>
          </a:prstGeom>
          <a:noFill/>
          <a:ln>
            <a:noFill/>
          </a:ln>
        </p:spPr>
      </p:pic>
      <p:sp>
        <p:nvSpPr>
          <p:cNvPr id="2" name="Rechthoek 1">
            <a:extLst>
              <a:ext uri="{FF2B5EF4-FFF2-40B4-BE49-F238E27FC236}">
                <a16:creationId xmlns:a16="http://schemas.microsoft.com/office/drawing/2014/main" id="{A2BED9E5-9467-6945-B339-99E0B1D5E27F}"/>
              </a:ext>
            </a:extLst>
          </p:cNvPr>
          <p:cNvSpPr/>
          <p:nvPr/>
        </p:nvSpPr>
        <p:spPr>
          <a:xfrm>
            <a:off x="8250224" y="5945563"/>
            <a:ext cx="2907847" cy="369332"/>
          </a:xfrm>
          <a:prstGeom prst="rect">
            <a:avLst/>
          </a:prstGeom>
        </p:spPr>
        <p:txBody>
          <a:bodyPr wrap="none">
            <a:spAutoFit/>
          </a:bodyPr>
          <a:lstStyle/>
          <a:p>
            <a:pPr marR="448945" algn="r">
              <a:spcAft>
                <a:spcPts val="600"/>
              </a:spcAft>
            </a:pPr>
            <a:r>
              <a:rPr lang="nl-BE" i="1" dirty="0">
                <a:solidFill>
                  <a:srgbClr val="1A1919"/>
                </a:solidFill>
                <a:latin typeface="Trebuchet MS" panose="020B0703020202090204" pitchFamily="34" charset="0"/>
                <a:ea typeface="Calibri" panose="020F0502020204030204" pitchFamily="34" charset="0"/>
                <a:cs typeface="Helvetica" pitchFamily="2" charset="0"/>
              </a:rPr>
              <a:t>Buitenklassen in India</a:t>
            </a:r>
            <a:endParaRPr lang="nl-BE" dirty="0">
              <a:solidFill>
                <a:srgbClr val="2D3D51"/>
              </a:solidFill>
              <a:latin typeface="Trebuchet MS" panose="020B070302020209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2785832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1815882"/>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8 </a:t>
            </a:r>
            <a:r>
              <a:rPr lang="nl-BE" sz="2200" b="1" dirty="0">
                <a:latin typeface="Verdana" panose="020B0604030504040204" pitchFamily="34" charset="0"/>
                <a:ea typeface="Verdana" panose="020B0604030504040204" pitchFamily="34" charset="0"/>
                <a:cs typeface="Verdana" panose="020B0604030504040204" pitchFamily="34" charset="0"/>
              </a:rPr>
              <a:t>In een afgelegen bergdorp Colcabamba is er geen elektriciteit, heel wat ouders zijn zelf ongeletterd en kunnen hun kinderen niet helpen met het studiewerk. Welke oplossing heeft leerkracht Walter Velasquez bedacht? </a:t>
            </a:r>
          </a:p>
          <a:p>
            <a:endParaRPr lang="nl-BE" sz="22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kstvak 7">
            <a:extLst>
              <a:ext uri="{FF2B5EF4-FFF2-40B4-BE49-F238E27FC236}">
                <a16:creationId xmlns:a16="http://schemas.microsoft.com/office/drawing/2014/main" id="{3EF0CE16-F1B9-8F47-B529-8A817615B601}"/>
              </a:ext>
            </a:extLst>
          </p:cNvPr>
          <p:cNvSpPr txBox="1"/>
          <p:nvPr/>
        </p:nvSpPr>
        <p:spPr>
          <a:xfrm>
            <a:off x="1136977" y="2169472"/>
            <a:ext cx="11477906" cy="1031051"/>
          </a:xfrm>
          <a:prstGeom prst="rect">
            <a:avLst/>
          </a:prstGeom>
          <a:noFill/>
        </p:spPr>
        <p:txBody>
          <a:bodyPr wrap="square" rtlCol="0">
            <a:spAutoFit/>
          </a:bodyPr>
          <a:lstStyle/>
          <a:p>
            <a:r>
              <a:rPr lang="nl-BE" sz="3600" dirty="0">
                <a:latin typeface="Verdana" panose="020B0604030504040204" pitchFamily="34" charset="0"/>
                <a:ea typeface="Verdana" panose="020B0604030504040204" pitchFamily="34" charset="0"/>
                <a:cs typeface="Verdana" panose="020B0604030504040204" pitchFamily="34" charset="0"/>
              </a:rPr>
              <a:t>B.</a:t>
            </a:r>
            <a:r>
              <a:rPr lang="nl-BE" sz="2800" dirty="0">
                <a:latin typeface="Verdana" panose="020B0604030504040204" pitchFamily="34" charset="0"/>
                <a:ea typeface="Verdana" panose="020B0604030504040204" pitchFamily="34" charset="0"/>
                <a:cs typeface="Verdana" panose="020B0604030504040204" pitchFamily="34" charset="0"/>
              </a:rPr>
              <a:t> </a:t>
            </a:r>
            <a:r>
              <a:rPr lang="nl-BE" sz="2500" dirty="0">
                <a:latin typeface="Verdana" panose="020B0604030504040204" pitchFamily="34" charset="0"/>
                <a:ea typeface="Verdana" panose="020B0604030504040204" pitchFamily="34" charset="0"/>
                <a:cs typeface="Verdana" panose="020B0604030504040204" pitchFamily="34" charset="0"/>
              </a:rPr>
              <a:t>Hij heeft een robot ontwikkeld die op de muilezel tot in</a:t>
            </a:r>
          </a:p>
          <a:p>
            <a:r>
              <a:rPr lang="nl-BE" sz="2500" dirty="0">
                <a:latin typeface="Verdana" panose="020B0604030504040204" pitchFamily="34" charset="0"/>
                <a:ea typeface="Verdana" panose="020B0604030504040204" pitchFamily="34" charset="0"/>
                <a:cs typeface="Verdana" panose="020B0604030504040204" pitchFamily="34" charset="0"/>
              </a:rPr>
              <a:t>     de dorpen geraakt en er lesgeeft op de oevers van een rivier. </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pic>
        <p:nvPicPr>
          <p:cNvPr id="12" name="Afbeelding 11" descr="© Walter Velásquez">
            <a:extLst>
              <a:ext uri="{FF2B5EF4-FFF2-40B4-BE49-F238E27FC236}">
                <a16:creationId xmlns:a16="http://schemas.microsoft.com/office/drawing/2014/main" id="{3068D493-9A7D-084C-A582-EE068425FA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57083" y="3429000"/>
            <a:ext cx="3617350" cy="2710543"/>
          </a:xfrm>
          <a:prstGeom prst="rect">
            <a:avLst/>
          </a:prstGeom>
          <a:noFill/>
          <a:ln>
            <a:noFill/>
          </a:ln>
        </p:spPr>
      </p:pic>
      <p:sp>
        <p:nvSpPr>
          <p:cNvPr id="2" name="Rechthoek 1">
            <a:extLst>
              <a:ext uri="{FF2B5EF4-FFF2-40B4-BE49-F238E27FC236}">
                <a16:creationId xmlns:a16="http://schemas.microsoft.com/office/drawing/2014/main" id="{59610A75-181A-6144-B4C5-8389A9E100F4}"/>
              </a:ext>
            </a:extLst>
          </p:cNvPr>
          <p:cNvSpPr/>
          <p:nvPr/>
        </p:nvSpPr>
        <p:spPr>
          <a:xfrm>
            <a:off x="5456824" y="5770211"/>
            <a:ext cx="4978093" cy="369332"/>
          </a:xfrm>
          <a:prstGeom prst="rect">
            <a:avLst/>
          </a:prstGeom>
        </p:spPr>
        <p:txBody>
          <a:bodyPr wrap="none">
            <a:spAutoFit/>
          </a:bodyPr>
          <a:lstStyle/>
          <a:p>
            <a:pPr marR="448945" algn="r">
              <a:spcAft>
                <a:spcPts val="600"/>
              </a:spcAft>
            </a:pPr>
            <a:r>
              <a:rPr lang="nl-BE" i="1" dirty="0">
                <a:solidFill>
                  <a:srgbClr val="1A1919"/>
                </a:solidFill>
                <a:latin typeface="Trebuchet MS" panose="020B0703020202090204" pitchFamily="34" charset="0"/>
                <a:ea typeface="Calibri" panose="020F0502020204030204" pitchFamily="34" charset="0"/>
                <a:cs typeface="Helvetica" pitchFamily="2" charset="0"/>
              </a:rPr>
              <a:t>De robot van leerkracht Walter Velasquez</a:t>
            </a:r>
            <a:endParaRPr lang="nl-BE" dirty="0">
              <a:solidFill>
                <a:srgbClr val="2D3D51"/>
              </a:solidFill>
              <a:latin typeface="Trebuchet MS" panose="020B0703020202090204" pitchFamily="34" charset="0"/>
              <a:ea typeface="Calibri" panose="020F0502020204030204" pitchFamily="34" charset="0"/>
              <a:cs typeface="Vrinda" panose="020B0502040204020203" pitchFamily="34" charset="0"/>
            </a:endParaRPr>
          </a:p>
        </p:txBody>
      </p:sp>
    </p:spTree>
    <p:extLst>
      <p:ext uri="{BB962C8B-B14F-4D97-AF65-F5344CB8AC3E}">
        <p14:creationId xmlns:p14="http://schemas.microsoft.com/office/powerpoint/2010/main" val="1069531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1815882"/>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1 </a:t>
            </a:r>
            <a:r>
              <a:rPr lang="nl-BE" sz="2200" b="1" dirty="0">
                <a:latin typeface="Verdana" panose="020B0604030504040204" pitchFamily="34" charset="0"/>
                <a:ea typeface="Verdana" panose="020B0604030504040204" pitchFamily="34" charset="0"/>
                <a:cs typeface="Verdana" panose="020B0604030504040204" pitchFamily="34" charset="0"/>
              </a:rPr>
              <a:t>In India bereikt men met online lesgeven te weinig leerlingen. Slechts 24% van de Indische bevolking beschikt over een smartphone.</a:t>
            </a:r>
          </a:p>
          <a:p>
            <a:r>
              <a:rPr lang="nl-BE" sz="2200" b="1" dirty="0">
                <a:latin typeface="Verdana" panose="020B0604030504040204" pitchFamily="34" charset="0"/>
                <a:ea typeface="Verdana" panose="020B0604030504040204" pitchFamily="34" charset="0"/>
                <a:cs typeface="Verdana" panose="020B0604030504040204" pitchFamily="34" charset="0"/>
              </a:rPr>
              <a:t>In Utarrakhand en Chhattisgarh ontwikkelde men een niet-online tool om ouders te informeren met tips. Welke?</a:t>
            </a:r>
          </a:p>
        </p:txBody>
      </p:sp>
      <p:sp>
        <p:nvSpPr>
          <p:cNvPr id="7" name="Tekstvak 6">
            <a:extLst>
              <a:ext uri="{FF2B5EF4-FFF2-40B4-BE49-F238E27FC236}">
                <a16:creationId xmlns:a16="http://schemas.microsoft.com/office/drawing/2014/main" id="{A8A7CD7F-20BC-7D45-80DE-8BA1179B0C29}"/>
              </a:ext>
            </a:extLst>
          </p:cNvPr>
          <p:cNvSpPr txBox="1"/>
          <p:nvPr/>
        </p:nvSpPr>
        <p:spPr>
          <a:xfrm>
            <a:off x="516869" y="2586538"/>
            <a:ext cx="11477907"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A. Ouders kregen cursussen via de overheid en gaven zelf les.</a:t>
            </a:r>
          </a:p>
        </p:txBody>
      </p:sp>
      <p:sp>
        <p:nvSpPr>
          <p:cNvPr id="8" name="Tekstvak 7">
            <a:extLst>
              <a:ext uri="{FF2B5EF4-FFF2-40B4-BE49-F238E27FC236}">
                <a16:creationId xmlns:a16="http://schemas.microsoft.com/office/drawing/2014/main" id="{3EF0CE16-F1B9-8F47-B529-8A817615B601}"/>
              </a:ext>
            </a:extLst>
          </p:cNvPr>
          <p:cNvSpPr txBox="1"/>
          <p:nvPr/>
        </p:nvSpPr>
        <p:spPr>
          <a:xfrm>
            <a:off x="516869" y="3433615"/>
            <a:ext cx="11034711" cy="954107"/>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B. Ouders konden gratis bellen naar een nummer</a:t>
            </a:r>
          </a:p>
          <a:p>
            <a:r>
              <a:rPr lang="nl-BE" sz="2800" dirty="0">
                <a:latin typeface="Verdana" panose="020B0604030504040204" pitchFamily="34" charset="0"/>
                <a:ea typeface="Verdana" panose="020B0604030504040204" pitchFamily="34" charset="0"/>
                <a:cs typeface="Verdana" panose="020B0604030504040204" pitchFamily="34" charset="0"/>
              </a:rPr>
              <a:t>    met ingesproken berichten.</a:t>
            </a:r>
          </a:p>
        </p:txBody>
      </p:sp>
      <p:sp>
        <p:nvSpPr>
          <p:cNvPr id="9" name="Tekstvak 8">
            <a:extLst>
              <a:ext uri="{FF2B5EF4-FFF2-40B4-BE49-F238E27FC236}">
                <a16:creationId xmlns:a16="http://schemas.microsoft.com/office/drawing/2014/main" id="{743A842A-E467-934D-87DE-3902459A612B}"/>
              </a:ext>
            </a:extLst>
          </p:cNvPr>
          <p:cNvSpPr txBox="1"/>
          <p:nvPr/>
        </p:nvSpPr>
        <p:spPr>
          <a:xfrm>
            <a:off x="516869" y="4702062"/>
            <a:ext cx="10313194"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C. Ouders kregen een smartphone van de overheid.</a:t>
            </a:r>
          </a:p>
        </p:txBody>
      </p:sp>
      <p:sp>
        <p:nvSpPr>
          <p:cNvPr id="10" name="Tekstvak 9">
            <a:extLst>
              <a:ext uri="{FF2B5EF4-FFF2-40B4-BE49-F238E27FC236}">
                <a16:creationId xmlns:a16="http://schemas.microsoft.com/office/drawing/2014/main" id="{FB382E14-FE2F-1B4A-A732-0AAB63DE6EE0}"/>
              </a:ext>
            </a:extLst>
          </p:cNvPr>
          <p:cNvSpPr txBox="1"/>
          <p:nvPr/>
        </p:nvSpPr>
        <p:spPr>
          <a:xfrm>
            <a:off x="516869" y="5539622"/>
            <a:ext cx="10313194" cy="954107"/>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D. Ouders konden op verschillende plaatsen inloggen</a:t>
            </a:r>
          </a:p>
          <a:p>
            <a:r>
              <a:rPr lang="nl-BE" sz="2800" dirty="0">
                <a:latin typeface="Verdana" panose="020B0604030504040204" pitchFamily="34" charset="0"/>
                <a:ea typeface="Verdana" panose="020B0604030504040204" pitchFamily="34" charset="0"/>
                <a:cs typeface="Verdana" panose="020B0604030504040204" pitchFamily="34" charset="0"/>
              </a:rPr>
              <a:t>    op een website met lestips.</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Tree>
    <p:extLst>
      <p:ext uri="{BB962C8B-B14F-4D97-AF65-F5344CB8AC3E}">
        <p14:creationId xmlns:p14="http://schemas.microsoft.com/office/powerpoint/2010/main" val="80912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 voedsel&#10;&#10;Automatisch gegenereerde beschrijving">
            <a:extLst>
              <a:ext uri="{FF2B5EF4-FFF2-40B4-BE49-F238E27FC236}">
                <a16:creationId xmlns:a16="http://schemas.microsoft.com/office/drawing/2014/main" id="{3F595972-077B-DC49-B3D4-43765B9504BC}"/>
              </a:ext>
            </a:extLst>
          </p:cNvPr>
          <p:cNvPicPr>
            <a:picLocks noChangeAspect="1"/>
          </p:cNvPicPr>
          <p:nvPr/>
        </p:nvPicPr>
        <p:blipFill>
          <a:blip r:embed="rId2"/>
          <a:stretch>
            <a:fillRect/>
          </a:stretch>
        </p:blipFill>
        <p:spPr>
          <a:xfrm>
            <a:off x="427225" y="403769"/>
            <a:ext cx="1114706" cy="1114706"/>
          </a:xfrm>
          <a:prstGeom prst="rect">
            <a:avLst/>
          </a:prstGeom>
        </p:spPr>
      </p:pic>
      <p:sp>
        <p:nvSpPr>
          <p:cNvPr id="6" name="Tekstvak 5">
            <a:extLst>
              <a:ext uri="{FF2B5EF4-FFF2-40B4-BE49-F238E27FC236}">
                <a16:creationId xmlns:a16="http://schemas.microsoft.com/office/drawing/2014/main" id="{9792FDCD-30E5-F04A-B398-51048021E6C5}"/>
              </a:ext>
            </a:extLst>
          </p:cNvPr>
          <p:cNvSpPr txBox="1"/>
          <p:nvPr/>
        </p:nvSpPr>
        <p:spPr>
          <a:xfrm>
            <a:off x="984577" y="1938264"/>
            <a:ext cx="10766435" cy="3539430"/>
          </a:xfrm>
          <a:prstGeom prst="rect">
            <a:avLst/>
          </a:prstGeom>
          <a:noFill/>
        </p:spPr>
        <p:txBody>
          <a:bodyPr wrap="square" rtlCol="0">
            <a:spAutoFit/>
          </a:bodyPr>
          <a:lstStyle/>
          <a:p>
            <a:r>
              <a:rPr lang="nl-BE" sz="3200" b="1" dirty="0">
                <a:latin typeface="Verdana" panose="020B0604030504040204" pitchFamily="34" charset="0"/>
                <a:ea typeface="Verdana" panose="020B0604030504040204" pitchFamily="34" charset="0"/>
                <a:cs typeface="Verdana" panose="020B0604030504040204" pitchFamily="34" charset="0"/>
              </a:rPr>
              <a:t>Volgens de officiële gegevens van de overheid heeft slechts 56,4% van de Mexicaanse huishoudens toegang tot internet, 44,3% heeft de beschikking over een computer.</a:t>
            </a:r>
          </a:p>
          <a:p>
            <a:endParaRPr lang="nl-BE" sz="3200" b="1" dirty="0">
              <a:latin typeface="Verdana" panose="020B0604030504040204" pitchFamily="34" charset="0"/>
              <a:ea typeface="Verdana" panose="020B0604030504040204" pitchFamily="34" charset="0"/>
              <a:cs typeface="Verdana" panose="020B0604030504040204" pitchFamily="34" charset="0"/>
            </a:endParaRPr>
          </a:p>
          <a:p>
            <a:r>
              <a:rPr lang="nl-BE" sz="3200" b="1" dirty="0">
                <a:latin typeface="Verdana" panose="020B0604030504040204" pitchFamily="34" charset="0"/>
                <a:ea typeface="Verdana" panose="020B0604030504040204" pitchFamily="34" charset="0"/>
                <a:cs typeface="Verdana" panose="020B0604030504040204" pitchFamily="34" charset="0"/>
              </a:rPr>
              <a:t>Op welke manier kregen leerlingen volgens jullie in Mexico onderwijs?</a:t>
            </a:r>
          </a:p>
        </p:txBody>
      </p:sp>
      <p:sp>
        <p:nvSpPr>
          <p:cNvPr id="11" name="Tekstvak 10">
            <a:extLst>
              <a:ext uri="{FF2B5EF4-FFF2-40B4-BE49-F238E27FC236}">
                <a16:creationId xmlns:a16="http://schemas.microsoft.com/office/drawing/2014/main" id="{1F8A6435-8F92-C245-9CE1-5E6486B2E78F}"/>
              </a:ext>
            </a:extLst>
          </p:cNvPr>
          <p:cNvSpPr txBox="1"/>
          <p:nvPr/>
        </p:nvSpPr>
        <p:spPr>
          <a:xfrm>
            <a:off x="4566269" y="502812"/>
            <a:ext cx="3305713" cy="1015663"/>
          </a:xfrm>
          <a:prstGeom prst="rect">
            <a:avLst/>
          </a:prstGeom>
          <a:noFill/>
        </p:spPr>
        <p:txBody>
          <a:bodyPr wrap="none" rtlCol="0">
            <a:spAutoFit/>
          </a:bodyPr>
          <a:lstStyle/>
          <a:p>
            <a:r>
              <a:rPr lang="nl-BE" sz="6000" b="1" dirty="0">
                <a:solidFill>
                  <a:srgbClr val="2AC772"/>
                </a:solidFill>
                <a:latin typeface="Trebuchet MS" panose="020B0703020202090204" pitchFamily="34" charset="0"/>
              </a:rPr>
              <a:t>VRAAG 2</a:t>
            </a:r>
          </a:p>
        </p:txBody>
      </p:sp>
    </p:spTree>
    <p:extLst>
      <p:ext uri="{BB962C8B-B14F-4D97-AF65-F5344CB8AC3E}">
        <p14:creationId xmlns:p14="http://schemas.microsoft.com/office/powerpoint/2010/main" val="257047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2154436"/>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2 </a:t>
            </a:r>
            <a:r>
              <a:rPr lang="nl-BE" sz="2200" b="1" dirty="0">
                <a:latin typeface="Verdana" panose="020B0604030504040204" pitchFamily="34" charset="0"/>
                <a:ea typeface="Verdana" panose="020B0604030504040204" pitchFamily="34" charset="0"/>
                <a:cs typeface="Verdana" panose="020B0604030504040204" pitchFamily="34" charset="0"/>
              </a:rPr>
              <a:t>Volgens de officiële gegevens van de overheid heeft slechts 56,4% van de Mexicaanse huishoudens toegang tot internet, 44,3% heeft de beschikking over een computer.</a:t>
            </a:r>
          </a:p>
          <a:p>
            <a:r>
              <a:rPr lang="nl-BE" sz="2200" b="1" dirty="0">
                <a:latin typeface="Verdana" panose="020B0604030504040204" pitchFamily="34" charset="0"/>
                <a:ea typeface="Verdana" panose="020B0604030504040204" pitchFamily="34" charset="0"/>
                <a:cs typeface="Verdana" panose="020B0604030504040204" pitchFamily="34" charset="0"/>
              </a:rPr>
              <a:t>Op welke manier kregen leerlingen volgens jullie in Mexico onderwijs?</a:t>
            </a:r>
          </a:p>
          <a:p>
            <a:endParaRPr lang="nl-BE" sz="22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a:extLst>
              <a:ext uri="{FF2B5EF4-FFF2-40B4-BE49-F238E27FC236}">
                <a16:creationId xmlns:a16="http://schemas.microsoft.com/office/drawing/2014/main" id="{A8A7CD7F-20BC-7D45-80DE-8BA1179B0C29}"/>
              </a:ext>
            </a:extLst>
          </p:cNvPr>
          <p:cNvSpPr txBox="1"/>
          <p:nvPr/>
        </p:nvSpPr>
        <p:spPr>
          <a:xfrm>
            <a:off x="1757083" y="2851192"/>
            <a:ext cx="11334470"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A. Leerlingen kregen les via TV en radio.</a:t>
            </a:r>
          </a:p>
        </p:txBody>
      </p:sp>
      <p:sp>
        <p:nvSpPr>
          <p:cNvPr id="8" name="Tekstvak 7">
            <a:extLst>
              <a:ext uri="{FF2B5EF4-FFF2-40B4-BE49-F238E27FC236}">
                <a16:creationId xmlns:a16="http://schemas.microsoft.com/office/drawing/2014/main" id="{3EF0CE16-F1B9-8F47-B529-8A817615B601}"/>
              </a:ext>
            </a:extLst>
          </p:cNvPr>
          <p:cNvSpPr txBox="1"/>
          <p:nvPr/>
        </p:nvSpPr>
        <p:spPr>
          <a:xfrm>
            <a:off x="1757083" y="3799467"/>
            <a:ext cx="11034711"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B. Leerlingen kregen les via een dagkrant.</a:t>
            </a:r>
          </a:p>
        </p:txBody>
      </p:sp>
      <p:sp>
        <p:nvSpPr>
          <p:cNvPr id="9" name="Tekstvak 8">
            <a:extLst>
              <a:ext uri="{FF2B5EF4-FFF2-40B4-BE49-F238E27FC236}">
                <a16:creationId xmlns:a16="http://schemas.microsoft.com/office/drawing/2014/main" id="{743A842A-E467-934D-87DE-3902459A612B}"/>
              </a:ext>
            </a:extLst>
          </p:cNvPr>
          <p:cNvSpPr txBox="1"/>
          <p:nvPr/>
        </p:nvSpPr>
        <p:spPr>
          <a:xfrm>
            <a:off x="1757083" y="4753286"/>
            <a:ext cx="10313194"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C. Leerkrachten bezorgen lesbundels bij de leerlingen.</a:t>
            </a:r>
          </a:p>
        </p:txBody>
      </p:sp>
      <p:sp>
        <p:nvSpPr>
          <p:cNvPr id="10" name="Tekstvak 9">
            <a:extLst>
              <a:ext uri="{FF2B5EF4-FFF2-40B4-BE49-F238E27FC236}">
                <a16:creationId xmlns:a16="http://schemas.microsoft.com/office/drawing/2014/main" id="{FB382E14-FE2F-1B4A-A732-0AAB63DE6EE0}"/>
              </a:ext>
            </a:extLst>
          </p:cNvPr>
          <p:cNvSpPr txBox="1"/>
          <p:nvPr/>
        </p:nvSpPr>
        <p:spPr>
          <a:xfrm>
            <a:off x="1757083" y="5707105"/>
            <a:ext cx="10313194"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D. De overheid organiseerde plaatsen met gratis wifi.</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Tree>
    <p:extLst>
      <p:ext uri="{BB962C8B-B14F-4D97-AF65-F5344CB8AC3E}">
        <p14:creationId xmlns:p14="http://schemas.microsoft.com/office/powerpoint/2010/main" val="403923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 voedsel&#10;&#10;Automatisch gegenereerde beschrijving">
            <a:extLst>
              <a:ext uri="{FF2B5EF4-FFF2-40B4-BE49-F238E27FC236}">
                <a16:creationId xmlns:a16="http://schemas.microsoft.com/office/drawing/2014/main" id="{3F595972-077B-DC49-B3D4-43765B9504BC}"/>
              </a:ext>
            </a:extLst>
          </p:cNvPr>
          <p:cNvPicPr>
            <a:picLocks noChangeAspect="1"/>
          </p:cNvPicPr>
          <p:nvPr/>
        </p:nvPicPr>
        <p:blipFill>
          <a:blip r:embed="rId2"/>
          <a:stretch>
            <a:fillRect/>
          </a:stretch>
        </p:blipFill>
        <p:spPr>
          <a:xfrm>
            <a:off x="427225" y="403769"/>
            <a:ext cx="1114706" cy="1114706"/>
          </a:xfrm>
          <a:prstGeom prst="rect">
            <a:avLst/>
          </a:prstGeom>
        </p:spPr>
      </p:pic>
      <p:sp>
        <p:nvSpPr>
          <p:cNvPr id="6" name="Tekstvak 5">
            <a:extLst>
              <a:ext uri="{FF2B5EF4-FFF2-40B4-BE49-F238E27FC236}">
                <a16:creationId xmlns:a16="http://schemas.microsoft.com/office/drawing/2014/main" id="{9792FDCD-30E5-F04A-B398-51048021E6C5}"/>
              </a:ext>
            </a:extLst>
          </p:cNvPr>
          <p:cNvSpPr txBox="1"/>
          <p:nvPr/>
        </p:nvSpPr>
        <p:spPr>
          <a:xfrm>
            <a:off x="984578" y="1938264"/>
            <a:ext cx="10469096" cy="4031873"/>
          </a:xfrm>
          <a:prstGeom prst="rect">
            <a:avLst/>
          </a:prstGeom>
          <a:noFill/>
        </p:spPr>
        <p:txBody>
          <a:bodyPr wrap="square" rtlCol="0">
            <a:spAutoFit/>
          </a:bodyPr>
          <a:lstStyle/>
          <a:p>
            <a:r>
              <a:rPr lang="nl-BE" sz="3200" b="1" dirty="0">
                <a:latin typeface="Verdana" panose="020B0604030504040204" pitchFamily="34" charset="0"/>
                <a:ea typeface="Verdana" panose="020B0604030504040204" pitchFamily="34" charset="0"/>
                <a:cs typeface="Verdana" panose="020B0604030504040204" pitchFamily="34" charset="0"/>
              </a:rPr>
              <a:t>De school is niet enkel een plek om les te volgen. Vele kinderen krijgen op school gratis of scherp geprijsde schoolmaaltijden. Voor velen is de schoolmaaltijd de enige maaltijd die ze op een dag binnen krijgen. </a:t>
            </a:r>
          </a:p>
          <a:p>
            <a:endParaRPr lang="nl-BE" sz="3200" b="1" dirty="0">
              <a:latin typeface="Verdana" panose="020B0604030504040204" pitchFamily="34" charset="0"/>
              <a:ea typeface="Verdana" panose="020B0604030504040204" pitchFamily="34" charset="0"/>
              <a:cs typeface="Verdana" panose="020B0604030504040204" pitchFamily="34" charset="0"/>
            </a:endParaRPr>
          </a:p>
          <a:p>
            <a:r>
              <a:rPr lang="nl-BE" sz="3200" b="1" dirty="0">
                <a:latin typeface="Verdana" panose="020B0604030504040204" pitchFamily="34" charset="0"/>
                <a:ea typeface="Verdana" panose="020B0604030504040204" pitchFamily="34" charset="0"/>
                <a:cs typeface="Verdana" panose="020B0604030504040204" pitchFamily="34" charset="0"/>
              </a:rPr>
              <a:t>Hoeveel kinderen missen door de sluiting van scholen hun cruciale schoolmaaltijd?</a:t>
            </a:r>
          </a:p>
        </p:txBody>
      </p:sp>
      <p:sp>
        <p:nvSpPr>
          <p:cNvPr id="11" name="Tekstvak 10">
            <a:extLst>
              <a:ext uri="{FF2B5EF4-FFF2-40B4-BE49-F238E27FC236}">
                <a16:creationId xmlns:a16="http://schemas.microsoft.com/office/drawing/2014/main" id="{1F8A6435-8F92-C245-9CE1-5E6486B2E78F}"/>
              </a:ext>
            </a:extLst>
          </p:cNvPr>
          <p:cNvSpPr txBox="1"/>
          <p:nvPr/>
        </p:nvSpPr>
        <p:spPr>
          <a:xfrm>
            <a:off x="4566269" y="502812"/>
            <a:ext cx="3305713" cy="1015663"/>
          </a:xfrm>
          <a:prstGeom prst="rect">
            <a:avLst/>
          </a:prstGeom>
          <a:noFill/>
        </p:spPr>
        <p:txBody>
          <a:bodyPr wrap="none" rtlCol="0">
            <a:spAutoFit/>
          </a:bodyPr>
          <a:lstStyle/>
          <a:p>
            <a:r>
              <a:rPr lang="nl-BE" sz="6000" b="1" dirty="0">
                <a:solidFill>
                  <a:srgbClr val="2AC772"/>
                </a:solidFill>
                <a:latin typeface="Trebuchet MS" panose="020B0703020202090204" pitchFamily="34" charset="0"/>
              </a:rPr>
              <a:t>VRAAG 3</a:t>
            </a:r>
          </a:p>
        </p:txBody>
      </p:sp>
    </p:spTree>
    <p:extLst>
      <p:ext uri="{BB962C8B-B14F-4D97-AF65-F5344CB8AC3E}">
        <p14:creationId xmlns:p14="http://schemas.microsoft.com/office/powerpoint/2010/main" val="142351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2492990"/>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3 </a:t>
            </a:r>
            <a:r>
              <a:rPr lang="nl-BE" sz="2200" b="1" dirty="0">
                <a:latin typeface="Verdana" panose="020B0604030504040204" pitchFamily="34" charset="0"/>
                <a:ea typeface="Verdana" panose="020B0604030504040204" pitchFamily="34" charset="0"/>
                <a:cs typeface="Verdana" panose="020B0604030504040204" pitchFamily="34" charset="0"/>
              </a:rPr>
              <a:t>De school is niet enkel een plek om les te volgen. Vele kinderen krijgen op school gratis of scherp geprijsde schoolmaaltijden. Voor velen is de schoolmaaltijd de enige maaltijd die ze op een dag binnen krijgen. </a:t>
            </a:r>
          </a:p>
          <a:p>
            <a:r>
              <a:rPr lang="nl-BE" sz="2200" b="1" dirty="0">
                <a:latin typeface="Verdana" panose="020B0604030504040204" pitchFamily="34" charset="0"/>
                <a:ea typeface="Verdana" panose="020B0604030504040204" pitchFamily="34" charset="0"/>
                <a:cs typeface="Verdana" panose="020B0604030504040204" pitchFamily="34" charset="0"/>
              </a:rPr>
              <a:t>Hoeveel kinderen missen door de sluiting van scholen hun cruciale schoolmaaltijd?</a:t>
            </a:r>
          </a:p>
          <a:p>
            <a:endParaRPr lang="nl-BE" sz="22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a:extLst>
              <a:ext uri="{FF2B5EF4-FFF2-40B4-BE49-F238E27FC236}">
                <a16:creationId xmlns:a16="http://schemas.microsoft.com/office/drawing/2014/main" id="{A8A7CD7F-20BC-7D45-80DE-8BA1179B0C29}"/>
              </a:ext>
            </a:extLst>
          </p:cNvPr>
          <p:cNvSpPr txBox="1"/>
          <p:nvPr/>
        </p:nvSpPr>
        <p:spPr>
          <a:xfrm>
            <a:off x="1757083" y="3036095"/>
            <a:ext cx="11334470"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A. 700 0000</a:t>
            </a:r>
          </a:p>
        </p:txBody>
      </p:sp>
      <p:sp>
        <p:nvSpPr>
          <p:cNvPr id="8" name="Tekstvak 7">
            <a:extLst>
              <a:ext uri="{FF2B5EF4-FFF2-40B4-BE49-F238E27FC236}">
                <a16:creationId xmlns:a16="http://schemas.microsoft.com/office/drawing/2014/main" id="{3EF0CE16-F1B9-8F47-B529-8A817615B601}"/>
              </a:ext>
            </a:extLst>
          </p:cNvPr>
          <p:cNvSpPr txBox="1"/>
          <p:nvPr/>
        </p:nvSpPr>
        <p:spPr>
          <a:xfrm>
            <a:off x="1757083" y="3917553"/>
            <a:ext cx="11034711"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B. 75 miljoen</a:t>
            </a:r>
          </a:p>
        </p:txBody>
      </p:sp>
      <p:sp>
        <p:nvSpPr>
          <p:cNvPr id="9" name="Tekstvak 8">
            <a:extLst>
              <a:ext uri="{FF2B5EF4-FFF2-40B4-BE49-F238E27FC236}">
                <a16:creationId xmlns:a16="http://schemas.microsoft.com/office/drawing/2014/main" id="{743A842A-E467-934D-87DE-3902459A612B}"/>
              </a:ext>
            </a:extLst>
          </p:cNvPr>
          <p:cNvSpPr txBox="1"/>
          <p:nvPr/>
        </p:nvSpPr>
        <p:spPr>
          <a:xfrm>
            <a:off x="1757083" y="4799012"/>
            <a:ext cx="10313194"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C. 258 miljoen</a:t>
            </a:r>
          </a:p>
        </p:txBody>
      </p:sp>
      <p:sp>
        <p:nvSpPr>
          <p:cNvPr id="10" name="Tekstvak 9">
            <a:extLst>
              <a:ext uri="{FF2B5EF4-FFF2-40B4-BE49-F238E27FC236}">
                <a16:creationId xmlns:a16="http://schemas.microsoft.com/office/drawing/2014/main" id="{FB382E14-FE2F-1B4A-A732-0AAB63DE6EE0}"/>
              </a:ext>
            </a:extLst>
          </p:cNvPr>
          <p:cNvSpPr txBox="1"/>
          <p:nvPr/>
        </p:nvSpPr>
        <p:spPr>
          <a:xfrm>
            <a:off x="1757083" y="5680471"/>
            <a:ext cx="10313194"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D. 370 miljoen</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Tree>
    <p:extLst>
      <p:ext uri="{BB962C8B-B14F-4D97-AF65-F5344CB8AC3E}">
        <p14:creationId xmlns:p14="http://schemas.microsoft.com/office/powerpoint/2010/main" val="50903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en, voedsel&#10;&#10;Automatisch gegenereerde beschrijving">
            <a:extLst>
              <a:ext uri="{FF2B5EF4-FFF2-40B4-BE49-F238E27FC236}">
                <a16:creationId xmlns:a16="http://schemas.microsoft.com/office/drawing/2014/main" id="{3F595972-077B-DC49-B3D4-43765B9504BC}"/>
              </a:ext>
            </a:extLst>
          </p:cNvPr>
          <p:cNvPicPr>
            <a:picLocks noChangeAspect="1"/>
          </p:cNvPicPr>
          <p:nvPr/>
        </p:nvPicPr>
        <p:blipFill>
          <a:blip r:embed="rId2"/>
          <a:stretch>
            <a:fillRect/>
          </a:stretch>
        </p:blipFill>
        <p:spPr>
          <a:xfrm>
            <a:off x="427225" y="403769"/>
            <a:ext cx="1114706" cy="1114706"/>
          </a:xfrm>
          <a:prstGeom prst="rect">
            <a:avLst/>
          </a:prstGeom>
        </p:spPr>
      </p:pic>
      <p:sp>
        <p:nvSpPr>
          <p:cNvPr id="6" name="Tekstvak 5">
            <a:extLst>
              <a:ext uri="{FF2B5EF4-FFF2-40B4-BE49-F238E27FC236}">
                <a16:creationId xmlns:a16="http://schemas.microsoft.com/office/drawing/2014/main" id="{9792FDCD-30E5-F04A-B398-51048021E6C5}"/>
              </a:ext>
            </a:extLst>
          </p:cNvPr>
          <p:cNvSpPr txBox="1"/>
          <p:nvPr/>
        </p:nvSpPr>
        <p:spPr>
          <a:xfrm>
            <a:off x="984578" y="1938264"/>
            <a:ext cx="10469096" cy="3970318"/>
          </a:xfrm>
          <a:prstGeom prst="rect">
            <a:avLst/>
          </a:prstGeom>
          <a:noFill/>
        </p:spPr>
        <p:txBody>
          <a:bodyPr wrap="square" rtlCol="0">
            <a:spAutoFit/>
          </a:bodyPr>
          <a:lstStyle/>
          <a:p>
            <a:r>
              <a:rPr lang="nl-BE" sz="2800" b="1" dirty="0">
                <a:latin typeface="Verdana" panose="020B0604030504040204" pitchFamily="34" charset="0"/>
                <a:ea typeface="Verdana" panose="020B0604030504040204" pitchFamily="34" charset="0"/>
                <a:cs typeface="Verdana" panose="020B0604030504040204" pitchFamily="34" charset="0"/>
              </a:rPr>
              <a:t>Leerkrachten hebben ook de opdracht om zich te bekommeren over het emotioneel welzijn van leerlingen. Maar via afstandsonderwijs is het moeilijk om zicht te krijgen op hun welbevinden/ moeilijkheden. </a:t>
            </a:r>
          </a:p>
          <a:p>
            <a:endParaRPr lang="nl-BE" sz="2800" b="1" dirty="0">
              <a:latin typeface="Verdana" panose="020B0604030504040204" pitchFamily="34" charset="0"/>
              <a:ea typeface="Verdana" panose="020B0604030504040204" pitchFamily="34" charset="0"/>
              <a:cs typeface="Verdana" panose="020B0604030504040204" pitchFamily="34" charset="0"/>
            </a:endParaRPr>
          </a:p>
          <a:p>
            <a:r>
              <a:rPr lang="nl-BE" sz="2800" b="1" dirty="0">
                <a:latin typeface="Verdana" panose="020B0604030504040204" pitchFamily="34" charset="0"/>
                <a:ea typeface="Verdana" panose="020B0604030504040204" pitchFamily="34" charset="0"/>
                <a:cs typeface="Verdana" panose="020B0604030504040204" pitchFamily="34" charset="0"/>
              </a:rPr>
              <a:t>Hoe reageerde leraar Jeroen uit Eeklo toen bleek dat één van zijn leerlingen het moeilijk had en hij hem online niet kon helpen.</a:t>
            </a:r>
          </a:p>
        </p:txBody>
      </p:sp>
      <p:sp>
        <p:nvSpPr>
          <p:cNvPr id="11" name="Tekstvak 10">
            <a:extLst>
              <a:ext uri="{FF2B5EF4-FFF2-40B4-BE49-F238E27FC236}">
                <a16:creationId xmlns:a16="http://schemas.microsoft.com/office/drawing/2014/main" id="{1F8A6435-8F92-C245-9CE1-5E6486B2E78F}"/>
              </a:ext>
            </a:extLst>
          </p:cNvPr>
          <p:cNvSpPr txBox="1"/>
          <p:nvPr/>
        </p:nvSpPr>
        <p:spPr>
          <a:xfrm>
            <a:off x="4566269" y="502812"/>
            <a:ext cx="3305713" cy="1015663"/>
          </a:xfrm>
          <a:prstGeom prst="rect">
            <a:avLst/>
          </a:prstGeom>
          <a:noFill/>
        </p:spPr>
        <p:txBody>
          <a:bodyPr wrap="none" rtlCol="0">
            <a:spAutoFit/>
          </a:bodyPr>
          <a:lstStyle/>
          <a:p>
            <a:r>
              <a:rPr lang="nl-BE" sz="6000" b="1" dirty="0">
                <a:solidFill>
                  <a:srgbClr val="2AC772"/>
                </a:solidFill>
                <a:latin typeface="Trebuchet MS" panose="020B0703020202090204" pitchFamily="34" charset="0"/>
              </a:rPr>
              <a:t>VRAAG 4</a:t>
            </a:r>
          </a:p>
        </p:txBody>
      </p:sp>
    </p:spTree>
    <p:extLst>
      <p:ext uri="{BB962C8B-B14F-4D97-AF65-F5344CB8AC3E}">
        <p14:creationId xmlns:p14="http://schemas.microsoft.com/office/powerpoint/2010/main" val="398752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9792FDCD-30E5-F04A-B398-51048021E6C5}"/>
              </a:ext>
            </a:extLst>
          </p:cNvPr>
          <p:cNvSpPr txBox="1"/>
          <p:nvPr/>
        </p:nvSpPr>
        <p:spPr>
          <a:xfrm>
            <a:off x="1757083" y="543105"/>
            <a:ext cx="10237694" cy="2339102"/>
          </a:xfrm>
          <a:prstGeom prst="rect">
            <a:avLst/>
          </a:prstGeom>
          <a:noFill/>
        </p:spPr>
        <p:txBody>
          <a:bodyPr wrap="square" rtlCol="0">
            <a:spAutoFit/>
          </a:bodyPr>
          <a:lstStyle/>
          <a:p>
            <a:r>
              <a:rPr lang="nl-BE" sz="2400" b="1" dirty="0">
                <a:solidFill>
                  <a:srgbClr val="2AC772"/>
                </a:solidFill>
                <a:latin typeface="Trebuchet MS" panose="020B0703020202090204" pitchFamily="34" charset="0"/>
              </a:rPr>
              <a:t>VRAAG 4 </a:t>
            </a:r>
            <a:r>
              <a:rPr lang="nl-BE" sz="2000" b="1" dirty="0">
                <a:latin typeface="Verdana" panose="020B0604030504040204" pitchFamily="34" charset="0"/>
                <a:ea typeface="Verdana" panose="020B0604030504040204" pitchFamily="34" charset="0"/>
                <a:cs typeface="Verdana" panose="020B0604030504040204" pitchFamily="34" charset="0"/>
              </a:rPr>
              <a:t>Leerkrachten hebben ook de opdracht om zich te bekommeren over het emotioneel welzijn van leerlingen. Maar via afstandsonderwijs is het moeilijk om zicht te krijgen op hun welbevinden/ moeilijkheden. </a:t>
            </a:r>
          </a:p>
          <a:p>
            <a:r>
              <a:rPr lang="nl-BE" sz="2000" b="1" dirty="0">
                <a:latin typeface="Verdana" panose="020B0604030504040204" pitchFamily="34" charset="0"/>
                <a:ea typeface="Verdana" panose="020B0604030504040204" pitchFamily="34" charset="0"/>
                <a:cs typeface="Verdana" panose="020B0604030504040204" pitchFamily="34" charset="0"/>
              </a:rPr>
              <a:t>Hoe reageerde leraar Jeroen uit Eeklo toen bleek dat één van zijn leerlingen het moeilijk had en hij hem online niet kon helpen.</a:t>
            </a:r>
          </a:p>
          <a:p>
            <a:endParaRPr lang="nl-BE" sz="22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ekstvak 6">
            <a:extLst>
              <a:ext uri="{FF2B5EF4-FFF2-40B4-BE49-F238E27FC236}">
                <a16:creationId xmlns:a16="http://schemas.microsoft.com/office/drawing/2014/main" id="{A8A7CD7F-20BC-7D45-80DE-8BA1179B0C29}"/>
              </a:ext>
            </a:extLst>
          </p:cNvPr>
          <p:cNvSpPr txBox="1"/>
          <p:nvPr/>
        </p:nvSpPr>
        <p:spPr>
          <a:xfrm>
            <a:off x="1757083" y="2905780"/>
            <a:ext cx="11334470"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A. Hij stuurde de leerling een verrassingspakket</a:t>
            </a:r>
          </a:p>
        </p:txBody>
      </p:sp>
      <p:sp>
        <p:nvSpPr>
          <p:cNvPr id="8" name="Tekstvak 7">
            <a:extLst>
              <a:ext uri="{FF2B5EF4-FFF2-40B4-BE49-F238E27FC236}">
                <a16:creationId xmlns:a16="http://schemas.microsoft.com/office/drawing/2014/main" id="{3EF0CE16-F1B9-8F47-B529-8A817615B601}"/>
              </a:ext>
            </a:extLst>
          </p:cNvPr>
          <p:cNvSpPr txBox="1"/>
          <p:nvPr/>
        </p:nvSpPr>
        <p:spPr>
          <a:xfrm>
            <a:off x="1757083" y="3743340"/>
            <a:ext cx="11034711"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B. Hij ging wandelen met de leerling.</a:t>
            </a:r>
          </a:p>
        </p:txBody>
      </p:sp>
      <p:sp>
        <p:nvSpPr>
          <p:cNvPr id="9" name="Tekstvak 8">
            <a:extLst>
              <a:ext uri="{FF2B5EF4-FFF2-40B4-BE49-F238E27FC236}">
                <a16:creationId xmlns:a16="http://schemas.microsoft.com/office/drawing/2014/main" id="{743A842A-E467-934D-87DE-3902459A612B}"/>
              </a:ext>
            </a:extLst>
          </p:cNvPr>
          <p:cNvSpPr txBox="1"/>
          <p:nvPr/>
        </p:nvSpPr>
        <p:spPr>
          <a:xfrm>
            <a:off x="1757083" y="4580900"/>
            <a:ext cx="10313194" cy="523220"/>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C. Hij belde met de leerling.</a:t>
            </a:r>
          </a:p>
        </p:txBody>
      </p:sp>
      <p:sp>
        <p:nvSpPr>
          <p:cNvPr id="10" name="Tekstvak 9">
            <a:extLst>
              <a:ext uri="{FF2B5EF4-FFF2-40B4-BE49-F238E27FC236}">
                <a16:creationId xmlns:a16="http://schemas.microsoft.com/office/drawing/2014/main" id="{FB382E14-FE2F-1B4A-A732-0AAB63DE6EE0}"/>
              </a:ext>
            </a:extLst>
          </p:cNvPr>
          <p:cNvSpPr txBox="1"/>
          <p:nvPr/>
        </p:nvSpPr>
        <p:spPr>
          <a:xfrm>
            <a:off x="1757083" y="5418460"/>
            <a:ext cx="10313194" cy="954107"/>
          </a:xfrm>
          <a:prstGeom prst="rect">
            <a:avLst/>
          </a:prstGeom>
          <a:noFill/>
        </p:spPr>
        <p:txBody>
          <a:bodyPr wrap="square" rtlCol="0">
            <a:spAutoFit/>
          </a:bodyPr>
          <a:lstStyle/>
          <a:p>
            <a:r>
              <a:rPr lang="nl-BE" sz="2800" dirty="0">
                <a:latin typeface="Verdana" panose="020B0604030504040204" pitchFamily="34" charset="0"/>
                <a:ea typeface="Verdana" panose="020B0604030504040204" pitchFamily="34" charset="0"/>
                <a:cs typeface="Verdana" panose="020B0604030504040204" pitchFamily="34" charset="0"/>
              </a:rPr>
              <a:t>D. Hij regelde met de leerling een ontmoeting</a:t>
            </a:r>
          </a:p>
          <a:p>
            <a:r>
              <a:rPr lang="nl-BE" sz="2800" dirty="0">
                <a:latin typeface="Verdana" panose="020B0604030504040204" pitchFamily="34" charset="0"/>
                <a:ea typeface="Verdana" panose="020B0604030504040204" pitchFamily="34" charset="0"/>
                <a:cs typeface="Verdana" panose="020B0604030504040204" pitchFamily="34" charset="0"/>
              </a:rPr>
              <a:t>    in de supermarkt, op 1,5m afstand van elkaar.</a:t>
            </a:r>
          </a:p>
        </p:txBody>
      </p:sp>
      <p:pic>
        <p:nvPicPr>
          <p:cNvPr id="11" name="Afbeelding 10" descr="Afbeelding met teken, voedsel&#10;&#10;Automatisch gegenereerde beschrijving">
            <a:extLst>
              <a:ext uri="{FF2B5EF4-FFF2-40B4-BE49-F238E27FC236}">
                <a16:creationId xmlns:a16="http://schemas.microsoft.com/office/drawing/2014/main" id="{5CD4A19C-2C45-4E4E-8920-1A9D1C0F9DE4}"/>
              </a:ext>
            </a:extLst>
          </p:cNvPr>
          <p:cNvPicPr>
            <a:picLocks noChangeAspect="1"/>
          </p:cNvPicPr>
          <p:nvPr/>
        </p:nvPicPr>
        <p:blipFill>
          <a:blip r:embed="rId2"/>
          <a:stretch>
            <a:fillRect/>
          </a:stretch>
        </p:blipFill>
        <p:spPr>
          <a:xfrm>
            <a:off x="427225" y="403769"/>
            <a:ext cx="1114706" cy="1114706"/>
          </a:xfrm>
          <a:prstGeom prst="rect">
            <a:avLst/>
          </a:prstGeom>
        </p:spPr>
      </p:pic>
    </p:spTree>
    <p:extLst>
      <p:ext uri="{BB962C8B-B14F-4D97-AF65-F5344CB8AC3E}">
        <p14:creationId xmlns:p14="http://schemas.microsoft.com/office/powerpoint/2010/main" val="292994629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5458</TotalTime>
  <Words>1602</Words>
  <Application>Microsoft Macintosh PowerPoint</Application>
  <PresentationFormat>Breedbeeld</PresentationFormat>
  <Paragraphs>126</Paragraphs>
  <Slides>26</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26</vt:i4>
      </vt:variant>
    </vt:vector>
  </HeadingPairs>
  <TitlesOfParts>
    <vt:vector size="33" baseType="lpstr">
      <vt:lpstr>Arial</vt:lpstr>
      <vt:lpstr>Calibri</vt:lpstr>
      <vt:lpstr>Calibri Light</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Jos KISP Schockaert</dc:creator>
  <cp:lastModifiedBy>Jos KISP Schockaert</cp:lastModifiedBy>
  <cp:revision>18</cp:revision>
  <dcterms:created xsi:type="dcterms:W3CDTF">2020-09-19T09:30:49Z</dcterms:created>
  <dcterms:modified xsi:type="dcterms:W3CDTF">2020-09-25T13:55:54Z</dcterms:modified>
</cp:coreProperties>
</file>