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D27"/>
    <a:srgbClr val="2AC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390"/>
    <p:restoredTop sz="94697"/>
  </p:normalViewPr>
  <p:slideViewPr>
    <p:cSldViewPr snapToGrid="0" snapToObjects="1">
      <p:cViewPr varScale="1">
        <p:scale>
          <a:sx n="86" d="100"/>
          <a:sy n="86" d="100"/>
        </p:scale>
        <p:origin x="24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23D6B-4AB9-2B4A-9D8B-634D69C94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35FA50-1845-7F46-8935-B1E15D5CC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C9C6CB-81CE-4F48-B355-D8E3AAF7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8C14-B056-134C-BD2A-DBC3C8014067}" type="datetimeFigureOut">
              <a:rPr lang="nl-BE" smtClean="0"/>
              <a:t>1/10/2020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3EEBDD-9878-8947-8618-C91A8AC0F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1E050A-6599-9A4F-A95A-B8AF72EA1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D54E-8799-5745-8A47-BF11551BAC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467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95999-9842-664C-B6B9-6991F21C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13420B0-3BA1-AB40-8F10-6BD0EEBD4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4AA6E2-6C80-8B44-BDE3-B214F12AD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8C14-B056-134C-BD2A-DBC3C8014067}" type="datetimeFigureOut">
              <a:rPr lang="nl-BE" smtClean="0"/>
              <a:t>1/10/2020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4FDEBB-7DA4-1C47-9585-F6C3409E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615D9B-94B5-4C40-A93C-6C0EE678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D54E-8799-5745-8A47-BF11551BAC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317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46182E7-F5F4-2048-B8C4-C117ECCDC0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CDCD49F-FA80-934F-955C-58E801F22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0BA142-09C3-BC4F-B5D3-F7A6AA6C7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8C14-B056-134C-BD2A-DBC3C8014067}" type="datetimeFigureOut">
              <a:rPr lang="nl-BE" smtClean="0"/>
              <a:t>1/10/2020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8325F2-1C5A-EA42-AF46-E92B4DEE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48301B-2441-0543-AD58-F7F99E2F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D54E-8799-5745-8A47-BF11551BAC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157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E5EE6-AB8D-F640-93FF-47EA75B80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319F44-7A47-4D4A-B909-30DD747D3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5F2AA9-0F74-4142-BA6C-1F82B953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8C14-B056-134C-BD2A-DBC3C8014067}" type="datetimeFigureOut">
              <a:rPr lang="nl-BE" smtClean="0"/>
              <a:t>1/10/2020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A7EC64-14EC-F64A-AD60-5CF5A7516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0AF582-6C3A-0E4F-8AC9-B6858E475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D54E-8799-5745-8A47-BF11551BAC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81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3C1A58-23D9-974B-A6E2-F3F0A984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09B0AD-61C7-2742-9AB9-3E3505CFC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1DA288-53C8-BD4C-B703-ABA6A991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8C14-B056-134C-BD2A-DBC3C8014067}" type="datetimeFigureOut">
              <a:rPr lang="nl-BE" smtClean="0"/>
              <a:t>1/10/2020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49338C-53ED-7842-A7E2-BE18A214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39EE60-2321-0B4C-A479-CE0EA057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D54E-8799-5745-8A47-BF11551BAC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922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E922E-EEC3-FC49-9C29-1018876A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528915-A047-FB49-ADB6-479E20CAD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8EBE2E-5A4F-614C-BE17-E2D0FA180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D6A36F-FB05-D347-A909-0BCB1EA0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8C14-B056-134C-BD2A-DBC3C8014067}" type="datetimeFigureOut">
              <a:rPr lang="nl-BE" smtClean="0"/>
              <a:t>1/10/2020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AA5869-D2F3-3E4F-9A98-5D4E868F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8CDFF9-F14B-9E44-8B9C-806E9FBDB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D54E-8799-5745-8A47-BF11551BAC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866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EA6CC-4394-3C4C-8FBB-502B46929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B9B0FF-B210-5941-B0B8-FE4709F76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14EABB-8B9F-344C-B38A-11EAAE584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A86A068-8E23-454A-880B-5B79A78BC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12264C-98B3-444B-8C1B-0FCC471A9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FE66FAE-5E49-504D-B1F0-6CF8100A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8C14-B056-134C-BD2A-DBC3C8014067}" type="datetimeFigureOut">
              <a:rPr lang="nl-BE" smtClean="0"/>
              <a:t>1/10/2020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A2FF252-C63D-F941-B890-8BB3F307E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9A66410-E899-4D47-B073-31EB3D0E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D54E-8799-5745-8A47-BF11551BAC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981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AE876-960A-0D47-98E5-40676CEF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04B18BB-1217-6342-B953-850FAA64A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8C14-B056-134C-BD2A-DBC3C8014067}" type="datetimeFigureOut">
              <a:rPr lang="nl-BE" smtClean="0"/>
              <a:t>1/10/2020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FEEC652-861B-8C4C-BEAD-939AD0B55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D897DD5-86FC-DD4C-83F6-5959C81A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D54E-8799-5745-8A47-BF11551BAC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227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2813092-32C0-4D4B-83A8-37F1BB8D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8C14-B056-134C-BD2A-DBC3C8014067}" type="datetimeFigureOut">
              <a:rPr lang="nl-BE" smtClean="0"/>
              <a:t>1/10/2020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8883242-BE89-DA4E-841F-80D05EF94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76FF30-A85A-4046-95B1-4DA6D7F0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D54E-8799-5745-8A47-BF11551BAC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116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C057F-94A6-AF40-9943-FF802ECE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47FD04-E2A5-7643-804D-BDD1E2464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521AE6-7983-C44A-80D1-7F65D697A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8DE551-313B-D846-9FC7-3C4D1192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8C14-B056-134C-BD2A-DBC3C8014067}" type="datetimeFigureOut">
              <a:rPr lang="nl-BE" smtClean="0"/>
              <a:t>1/10/2020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B512CD-65AD-9746-8F2E-AFF74B672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D170FA-41B4-1948-B9E7-07D647D3E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D54E-8799-5745-8A47-BF11551BAC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920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4B5DF-C7BC-ED47-A144-9F5DC3BC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FFF2309-5CBD-9C44-8AEB-EAF65B4B9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8DE37C-A864-2042-997C-B9A384DCE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A20C4C8-D410-9E4D-B966-B659A49A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8C14-B056-134C-BD2A-DBC3C8014067}" type="datetimeFigureOut">
              <a:rPr lang="nl-BE" smtClean="0"/>
              <a:t>1/10/2020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B228CD3-1F8A-D04F-B7B9-C070C78A4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441DB46-0090-7042-8C26-E7271A4F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D54E-8799-5745-8A47-BF11551BAC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999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7BD508-39DF-1144-BBE0-BF27D347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4306B7-5E15-F84D-AD21-EF764ABB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EF5CF-8A04-B748-834C-F5E4B9F47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E8C14-B056-134C-BD2A-DBC3C8014067}" type="datetimeFigureOut">
              <a:rPr lang="nl-BE" smtClean="0"/>
              <a:t>1/10/2020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A350A0-D1C1-ED42-ACD3-9205E49A5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F47456-BE44-BA42-A0DB-FDBCB91F3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5D54E-8799-5745-8A47-BF11551BAC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076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3F595972-077B-DC49-B3D4-43765B950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F8A6435-8F92-C245-9CE1-5E6486B2E78F}"/>
              </a:ext>
            </a:extLst>
          </p:cNvPr>
          <p:cNvSpPr txBox="1"/>
          <p:nvPr/>
        </p:nvSpPr>
        <p:spPr>
          <a:xfrm>
            <a:off x="3596598" y="2473422"/>
            <a:ext cx="49988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b="1" dirty="0">
                <a:solidFill>
                  <a:srgbClr val="2AC772"/>
                </a:solidFill>
                <a:latin typeface="Trebuchet MS" panose="020B0703020202090204" pitchFamily="34" charset="0"/>
              </a:rPr>
              <a:t>SCHOOL QUIZ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158EBE0-AD05-2A4F-96F3-21B537C58A2D}"/>
              </a:ext>
            </a:extLst>
          </p:cNvPr>
          <p:cNvSpPr txBox="1"/>
          <p:nvPr/>
        </p:nvSpPr>
        <p:spPr>
          <a:xfrm>
            <a:off x="3649657" y="3876746"/>
            <a:ext cx="48926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0" b="1" dirty="0">
                <a:solidFill>
                  <a:srgbClr val="A52D27"/>
                </a:solidFill>
                <a:latin typeface="Trebuchet MS" panose="020B070302020209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13119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3F595972-077B-DC49-B3D4-43765B950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984578" y="1938264"/>
            <a:ext cx="104690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device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nine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old Stephen Wamukota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Kenia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invent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endParaRPr lang="nl-BE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received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reward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president of Kenia.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F8A6435-8F92-C245-9CE1-5E6486B2E78F}"/>
              </a:ext>
            </a:extLst>
          </p:cNvPr>
          <p:cNvSpPr txBox="1"/>
          <p:nvPr/>
        </p:nvSpPr>
        <p:spPr>
          <a:xfrm>
            <a:off x="5460890" y="502812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b="1" dirty="0">
                <a:solidFill>
                  <a:srgbClr val="2AC772"/>
                </a:solidFill>
                <a:latin typeface="Trebuchet MS" panose="020B070302020209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89160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1757083" y="543105"/>
            <a:ext cx="10237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2AC772"/>
                </a:solidFill>
                <a:latin typeface="Trebuchet MS" panose="020B0703020202090204" pitchFamily="34" charset="0"/>
              </a:rPr>
              <a:t>5 </a:t>
            </a:r>
            <a:r>
              <a:rPr lang="nl-B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device did nine year old Stephen Wamukota</a:t>
            </a:r>
          </a:p>
          <a:p>
            <a:r>
              <a:rPr lang="nl-B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from Kenia invent?</a:t>
            </a:r>
          </a:p>
          <a:p>
            <a:endParaRPr lang="nl-BE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8A7CD7F-20BC-7D45-80DE-8BA1179B0C29}"/>
              </a:ext>
            </a:extLst>
          </p:cNvPr>
          <p:cNvSpPr txBox="1"/>
          <p:nvPr/>
        </p:nvSpPr>
        <p:spPr>
          <a:xfrm>
            <a:off x="1757083" y="2220167"/>
            <a:ext cx="1133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 A mouth mask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EF0CE16-F1B9-8F47-B529-8A817615B601}"/>
              </a:ext>
            </a:extLst>
          </p:cNvPr>
          <p:cNvSpPr txBox="1"/>
          <p:nvPr/>
        </p:nvSpPr>
        <p:spPr>
          <a:xfrm>
            <a:off x="1757083" y="3346970"/>
            <a:ext cx="11034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An open-air classroom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43A842A-E467-934D-87DE-3902459A612B}"/>
              </a:ext>
            </a:extLst>
          </p:cNvPr>
          <p:cNvSpPr txBox="1"/>
          <p:nvPr/>
        </p:nvSpPr>
        <p:spPr>
          <a:xfrm>
            <a:off x="1757083" y="4473773"/>
            <a:ext cx="8141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A hand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washer</a:t>
            </a:r>
            <a:endParaRPr lang="nl-BE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B382E14-FE2F-1B4A-A732-0AAB63DE6EE0}"/>
              </a:ext>
            </a:extLst>
          </p:cNvPr>
          <p:cNvSpPr txBox="1"/>
          <p:nvPr/>
        </p:nvSpPr>
        <p:spPr>
          <a:xfrm>
            <a:off x="1757083" y="5600576"/>
            <a:ext cx="10313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 A multifunctional stick of 1,5 m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length</a:t>
            </a:r>
            <a:endParaRPr lang="nl-BE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Afbeelding 10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5CD4A19C-2C45-4E4E-8920-1A9D1C0F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5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3F595972-077B-DC49-B3D4-43765B950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984578" y="1938264"/>
            <a:ext cx="10469096" cy="294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Hong Feng, a school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Hangzhou in China, found a solution to keep the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learners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a safe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each other. What did he do?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F8A6435-8F92-C245-9CE1-5E6486B2E78F}"/>
              </a:ext>
            </a:extLst>
          </p:cNvPr>
          <p:cNvSpPr txBox="1"/>
          <p:nvPr/>
        </p:nvSpPr>
        <p:spPr>
          <a:xfrm>
            <a:off x="5460890" y="502812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b="1" dirty="0">
                <a:solidFill>
                  <a:srgbClr val="2AC772"/>
                </a:solidFill>
                <a:latin typeface="Trebuchet MS" panose="020B070302020209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2738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1757083" y="543105"/>
            <a:ext cx="102376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2AC772"/>
                </a:solidFill>
                <a:latin typeface="Trebuchet MS" panose="020B0703020202090204" pitchFamily="34" charset="0"/>
              </a:rPr>
              <a:t>6 </a:t>
            </a:r>
            <a: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solution to keep the learners at a safe distance</a:t>
            </a:r>
            <a:b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from each other.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8A7CD7F-20BC-7D45-80DE-8BA1179B0C29}"/>
              </a:ext>
            </a:extLst>
          </p:cNvPr>
          <p:cNvSpPr txBox="1"/>
          <p:nvPr/>
        </p:nvSpPr>
        <p:spPr>
          <a:xfrm>
            <a:off x="1757083" y="1789416"/>
            <a:ext cx="11334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Learners wear a cap with wings</a:t>
            </a:r>
            <a:b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measuring the social distance.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EF0CE16-F1B9-8F47-B529-8A817615B601}"/>
              </a:ext>
            </a:extLst>
          </p:cNvPr>
          <p:cNvSpPr txBox="1"/>
          <p:nvPr/>
        </p:nvSpPr>
        <p:spPr>
          <a:xfrm>
            <a:off x="1757083" y="2999196"/>
            <a:ext cx="11034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Each learner sits in a small tent in the classroom.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43A842A-E467-934D-87DE-3902459A612B}"/>
              </a:ext>
            </a:extLst>
          </p:cNvPr>
          <p:cNvSpPr txBox="1"/>
          <p:nvPr/>
        </p:nvSpPr>
        <p:spPr>
          <a:xfrm>
            <a:off x="1757083" y="3778089"/>
            <a:ext cx="10313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Each learner has a little beeper that goes off</a:t>
            </a:r>
            <a:b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when someone is coming too close.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B382E14-FE2F-1B4A-A732-0AAB63DE6EE0}"/>
              </a:ext>
            </a:extLst>
          </p:cNvPr>
          <p:cNvSpPr txBox="1"/>
          <p:nvPr/>
        </p:nvSpPr>
        <p:spPr>
          <a:xfrm>
            <a:off x="1757083" y="4987869"/>
            <a:ext cx="9478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 The courses are organized outside in a large</a:t>
            </a:r>
            <a:b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open space. The learners each have</a:t>
            </a:r>
          </a:p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their own space of 4 by 4 meters.</a:t>
            </a:r>
          </a:p>
        </p:txBody>
      </p:sp>
      <p:pic>
        <p:nvPicPr>
          <p:cNvPr id="11" name="Afbeelding 10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5CD4A19C-2C45-4E4E-8920-1A9D1C0F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47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3F595972-077B-DC49-B3D4-43765B950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984578" y="1938264"/>
            <a:ext cx="10469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does a teacher in Jammu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Kashmir (India)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his courses in a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coronaproof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way?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F8A6435-8F92-C245-9CE1-5E6486B2E78F}"/>
              </a:ext>
            </a:extLst>
          </p:cNvPr>
          <p:cNvSpPr txBox="1"/>
          <p:nvPr/>
        </p:nvSpPr>
        <p:spPr>
          <a:xfrm>
            <a:off x="5584016" y="502812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b="1" dirty="0">
                <a:solidFill>
                  <a:srgbClr val="2AC772"/>
                </a:solidFill>
                <a:latin typeface="Trebuchet MS" panose="020B070302020209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45025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1757083" y="543105"/>
            <a:ext cx="10237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2AC772"/>
                </a:solidFill>
                <a:latin typeface="Trebuchet MS" panose="020B0703020202090204" pitchFamily="34" charset="0"/>
              </a:rPr>
              <a:t>7 </a:t>
            </a:r>
            <a:r>
              <a:rPr lang="nl-B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does a teacher in Jammu </a:t>
            </a:r>
            <a:r>
              <a:rPr lang="nl-BE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B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Kashmir (India) </a:t>
            </a:r>
            <a:r>
              <a:rPr lang="nl-BE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</a:t>
            </a:r>
            <a:r>
              <a:rPr lang="nl-B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his courses in a </a:t>
            </a:r>
            <a:r>
              <a:rPr lang="nl-BE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coronaproof</a:t>
            </a:r>
            <a:r>
              <a:rPr lang="nl-B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way?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8A7CD7F-20BC-7D45-80DE-8BA1179B0C29}"/>
              </a:ext>
            </a:extLst>
          </p:cNvPr>
          <p:cNvSpPr txBox="1"/>
          <p:nvPr/>
        </p:nvSpPr>
        <p:spPr>
          <a:xfrm>
            <a:off x="1757083" y="1744148"/>
            <a:ext cx="11477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teaches in open air.</a:t>
            </a:r>
          </a:p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When it rains the lessons are canceled.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EF0CE16-F1B9-8F47-B529-8A817615B601}"/>
              </a:ext>
            </a:extLst>
          </p:cNvPr>
          <p:cNvSpPr txBox="1"/>
          <p:nvPr/>
        </p:nvSpPr>
        <p:spPr>
          <a:xfrm>
            <a:off x="1772778" y="3008391"/>
            <a:ext cx="11034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He walks around in town</a:t>
            </a:r>
            <a:b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with a speaker/ soundsystem.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43A842A-E467-934D-87DE-3902459A612B}"/>
              </a:ext>
            </a:extLst>
          </p:cNvPr>
          <p:cNvSpPr txBox="1"/>
          <p:nvPr/>
        </p:nvSpPr>
        <p:spPr>
          <a:xfrm>
            <a:off x="1772778" y="4366429"/>
            <a:ext cx="10313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He recorded a show that is programmed on TV.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B382E14-FE2F-1B4A-A732-0AAB63DE6EE0}"/>
              </a:ext>
            </a:extLst>
          </p:cNvPr>
          <p:cNvSpPr txBox="1"/>
          <p:nvPr/>
        </p:nvSpPr>
        <p:spPr>
          <a:xfrm>
            <a:off x="1757083" y="5226743"/>
            <a:ext cx="10313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 Every day, he sends SMS-messages with short lessons.</a:t>
            </a:r>
          </a:p>
        </p:txBody>
      </p:sp>
      <p:pic>
        <p:nvPicPr>
          <p:cNvPr id="11" name="Afbeelding 10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5CD4A19C-2C45-4E4E-8920-1A9D1C0F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55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3F595972-077B-DC49-B3D4-43765B950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984578" y="1736959"/>
            <a:ext cx="1036229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Peru has 30 </a:t>
            </a:r>
            <a:r>
              <a:rPr lang="nl-BE" sz="2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million</a:t>
            </a:r>
            <a:r>
              <a:rPr lang="nl-BE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inhabitants</a:t>
            </a:r>
            <a:r>
              <a:rPr lang="nl-BE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r>
              <a:rPr lang="nl-BE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30% have a stable internet connection.</a:t>
            </a:r>
          </a:p>
          <a:p>
            <a:r>
              <a:rPr lang="nl-BE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there is no electricity in the countryside. </a:t>
            </a:r>
          </a:p>
          <a:p>
            <a:endParaRPr lang="nl-BE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sz="2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</a:t>
            </a:r>
            <a:r>
              <a:rPr lang="nl-BE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can’t</a:t>
            </a:r>
            <a:r>
              <a:rPr lang="nl-BE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watch</a:t>
            </a:r>
            <a:r>
              <a:rPr lang="nl-BE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lessons</a:t>
            </a:r>
            <a:r>
              <a:rPr lang="nl-BE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broadcast on radio and TV. </a:t>
            </a:r>
          </a:p>
          <a:p>
            <a:endParaRPr lang="nl-BE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small </a:t>
            </a:r>
            <a:r>
              <a:rPr lang="nl-BE" sz="2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village</a:t>
            </a:r>
            <a:r>
              <a:rPr lang="nl-BE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nl-BE" sz="2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BE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mountains</a:t>
            </a:r>
            <a:r>
              <a:rPr lang="nl-BE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 no </a:t>
            </a:r>
            <a:r>
              <a:rPr lang="nl-BE" sz="2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electricity</a:t>
            </a:r>
            <a:r>
              <a:rPr lang="nl-BE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Many of the parents are illiterate and can’t help their children at home. What solution did teacher Walter Velasquez come up with?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F8A6435-8F92-C245-9CE1-5E6486B2E78F}"/>
              </a:ext>
            </a:extLst>
          </p:cNvPr>
          <p:cNvSpPr txBox="1"/>
          <p:nvPr/>
        </p:nvSpPr>
        <p:spPr>
          <a:xfrm>
            <a:off x="6040511" y="502812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b="1" dirty="0">
                <a:solidFill>
                  <a:srgbClr val="2AC772"/>
                </a:solidFill>
                <a:latin typeface="Trebuchet MS" panose="020B070302020209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85051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1757083" y="543105"/>
            <a:ext cx="10237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2AC772"/>
                </a:solidFill>
                <a:latin typeface="Trebuchet MS" panose="020B0703020202090204" pitchFamily="34" charset="0"/>
              </a:rPr>
              <a:t>8 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small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village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mountains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 no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electricity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illiterate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can’t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help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home.</a:t>
            </a:r>
          </a:p>
          <a:p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solution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teacher Walter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Velasquez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up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8A7CD7F-20BC-7D45-80DE-8BA1179B0C29}"/>
              </a:ext>
            </a:extLst>
          </p:cNvPr>
          <p:cNvSpPr txBox="1"/>
          <p:nvPr/>
        </p:nvSpPr>
        <p:spPr>
          <a:xfrm>
            <a:off x="932502" y="2078806"/>
            <a:ext cx="114779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nl-B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developed an educational game that can be played</a:t>
            </a:r>
          </a:p>
          <a:p>
            <a:r>
              <a:rPr lang="nl-B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on every square in every village.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EF0CE16-F1B9-8F47-B529-8A817615B601}"/>
              </a:ext>
            </a:extLst>
          </p:cNvPr>
          <p:cNvSpPr txBox="1"/>
          <p:nvPr/>
        </p:nvSpPr>
        <p:spPr>
          <a:xfrm>
            <a:off x="932504" y="3032536"/>
            <a:ext cx="1147790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</a:t>
            </a:r>
            <a:r>
              <a:rPr lang="nl-B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created a teaching robot that can be transported by mule</a:t>
            </a:r>
            <a:br>
              <a:rPr lang="nl-B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to the smallest villages.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43A842A-E467-934D-87DE-3902459A612B}"/>
              </a:ext>
            </a:extLst>
          </p:cNvPr>
          <p:cNvSpPr txBox="1"/>
          <p:nvPr/>
        </p:nvSpPr>
        <p:spPr>
          <a:xfrm>
            <a:off x="932504" y="4083549"/>
            <a:ext cx="1031319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</a:t>
            </a:r>
            <a:r>
              <a:rPr lang="nl-B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established a teaching chain system allowing children</a:t>
            </a:r>
            <a:br>
              <a:rPr lang="nl-B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to teach each other.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B382E14-FE2F-1B4A-A732-0AAB63DE6EE0}"/>
              </a:ext>
            </a:extLst>
          </p:cNvPr>
          <p:cNvSpPr txBox="1"/>
          <p:nvPr/>
        </p:nvSpPr>
        <p:spPr>
          <a:xfrm>
            <a:off x="932503" y="5134562"/>
            <a:ext cx="114779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 </a:t>
            </a:r>
            <a:r>
              <a:rPr lang="nl-B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sent a request to the Ministry of Education to obtain</a:t>
            </a:r>
            <a:br>
              <a:rPr lang="nl-B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an exceptional license to teach with full protective gear</a:t>
            </a:r>
            <a:br>
              <a:rPr lang="nl-B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against the virus.</a:t>
            </a:r>
          </a:p>
        </p:txBody>
      </p:sp>
      <p:pic>
        <p:nvPicPr>
          <p:cNvPr id="11" name="Afbeelding 10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5CD4A19C-2C45-4E4E-8920-1A9D1C0F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91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3F595972-077B-DC49-B3D4-43765B950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F8A6435-8F92-C245-9CE1-5E6486B2E78F}"/>
              </a:ext>
            </a:extLst>
          </p:cNvPr>
          <p:cNvSpPr txBox="1"/>
          <p:nvPr/>
        </p:nvSpPr>
        <p:spPr>
          <a:xfrm>
            <a:off x="3596598" y="2473422"/>
            <a:ext cx="49988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b="1" dirty="0">
                <a:solidFill>
                  <a:srgbClr val="2AC772"/>
                </a:solidFill>
                <a:latin typeface="Trebuchet MS" panose="020B0703020202090204" pitchFamily="34" charset="0"/>
              </a:rPr>
              <a:t>SCHOOL QUIZ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158EBE0-AD05-2A4F-96F3-21B537C58A2D}"/>
              </a:ext>
            </a:extLst>
          </p:cNvPr>
          <p:cNvSpPr txBox="1"/>
          <p:nvPr/>
        </p:nvSpPr>
        <p:spPr>
          <a:xfrm>
            <a:off x="4017546" y="3890601"/>
            <a:ext cx="41569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0" b="1" dirty="0">
                <a:solidFill>
                  <a:srgbClr val="A52D27"/>
                </a:solidFill>
                <a:latin typeface="Trebuchet MS" panose="020B070302020209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53110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1757083" y="543105"/>
            <a:ext cx="102376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2AC772"/>
                </a:solidFill>
                <a:latin typeface="Trebuchet MS" panose="020B0703020202090204" pitchFamily="34" charset="0"/>
              </a:rPr>
              <a:t>1 </a:t>
            </a:r>
            <a: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India an offline solution was developed to keep parents</a:t>
            </a:r>
            <a:b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informed of their children’s school performance.</a:t>
            </a:r>
            <a:b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Which tool was developed?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EF0CE16-F1B9-8F47-B529-8A817615B601}"/>
              </a:ext>
            </a:extLst>
          </p:cNvPr>
          <p:cNvSpPr txBox="1"/>
          <p:nvPr/>
        </p:nvSpPr>
        <p:spPr>
          <a:xfrm>
            <a:off x="2038664" y="2302141"/>
            <a:ext cx="7585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Parents could call a free number</a:t>
            </a:r>
            <a:b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and receive voice messages.</a:t>
            </a:r>
          </a:p>
        </p:txBody>
      </p:sp>
      <p:pic>
        <p:nvPicPr>
          <p:cNvPr id="11" name="Afbeelding 10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5CD4A19C-2C45-4E4E-8920-1A9D1C0F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C1A00826-BF3B-A548-9E7B-ADC400040BD6}"/>
              </a:ext>
            </a:extLst>
          </p:cNvPr>
          <p:cNvSpPr/>
          <p:nvPr/>
        </p:nvSpPr>
        <p:spPr>
          <a:xfrm>
            <a:off x="2837814" y="4122733"/>
            <a:ext cx="8465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BE" sz="2400" dirty="0">
                <a:solidFill>
                  <a:srgbClr val="2D3D51"/>
                </a:solidFill>
                <a:latin typeface="Trebuchet MS" panose="020B070302020209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64% of the citizens have a mobile phone. Voices messages are a solution to inform parents.</a:t>
            </a:r>
          </a:p>
        </p:txBody>
      </p:sp>
    </p:spTree>
    <p:extLst>
      <p:ext uri="{BB962C8B-B14F-4D97-AF65-F5344CB8AC3E}">
        <p14:creationId xmlns:p14="http://schemas.microsoft.com/office/powerpoint/2010/main" val="33417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3F595972-077B-DC49-B3D4-43765B950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984578" y="1938264"/>
            <a:ext cx="104690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India: online teaching doesn’t work. Only 24% of the Indian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citizens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have a smartphone.</a:t>
            </a:r>
          </a:p>
          <a:p>
            <a:endParaRPr lang="nl-BE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Utarrakhand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Chhattisgarhthey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offline solution was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developed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keep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informed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children’s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school performance.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tool was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developed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F8A6435-8F92-C245-9CE1-5E6486B2E78F}"/>
              </a:ext>
            </a:extLst>
          </p:cNvPr>
          <p:cNvSpPr txBox="1"/>
          <p:nvPr/>
        </p:nvSpPr>
        <p:spPr>
          <a:xfrm>
            <a:off x="5901571" y="502812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b="1" dirty="0">
                <a:solidFill>
                  <a:srgbClr val="2AC772"/>
                </a:solidFill>
                <a:latin typeface="Trebuchet MS" panose="020B070302020209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5273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1757083" y="543105"/>
            <a:ext cx="10237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2AC772"/>
                </a:solidFill>
                <a:latin typeface="Trebuchet MS" panose="020B0703020202090204" pitchFamily="34" charset="0"/>
              </a:rPr>
              <a:t>2 </a:t>
            </a:r>
            <a: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could learners get lessons in Mexico?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8A7CD7F-20BC-7D45-80DE-8BA1179B0C29}"/>
              </a:ext>
            </a:extLst>
          </p:cNvPr>
          <p:cNvSpPr txBox="1"/>
          <p:nvPr/>
        </p:nvSpPr>
        <p:spPr>
          <a:xfrm>
            <a:off x="2063645" y="1679673"/>
            <a:ext cx="7415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Lessons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TV and radio.</a:t>
            </a:r>
          </a:p>
        </p:txBody>
      </p:sp>
      <p:pic>
        <p:nvPicPr>
          <p:cNvPr id="11" name="Afbeelding 10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5CD4A19C-2C45-4E4E-8920-1A9D1C0F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929A79B4-4A68-4148-BF21-059F277B4709}"/>
              </a:ext>
            </a:extLst>
          </p:cNvPr>
          <p:cNvSpPr/>
          <p:nvPr/>
        </p:nvSpPr>
        <p:spPr>
          <a:xfrm>
            <a:off x="2798163" y="3124017"/>
            <a:ext cx="8975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75"/>
              </a:spcBef>
              <a:spcAft>
                <a:spcPts val="0"/>
              </a:spcAft>
            </a:pPr>
            <a:r>
              <a:rPr lang="nl-BE" sz="2400" dirty="0">
                <a:solidFill>
                  <a:srgbClr val="000000"/>
                </a:solidFill>
                <a:latin typeface="Trebuchet MS" panose="020B070302020209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Almost 95% of the Mexican households have a television. Education via TV programs is obligated.</a:t>
            </a:r>
          </a:p>
        </p:txBody>
      </p:sp>
    </p:spTree>
    <p:extLst>
      <p:ext uri="{BB962C8B-B14F-4D97-AF65-F5344CB8AC3E}">
        <p14:creationId xmlns:p14="http://schemas.microsoft.com/office/powerpoint/2010/main" val="157652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1757083" y="543105"/>
            <a:ext cx="102376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2AC772"/>
                </a:solidFill>
                <a:latin typeface="Trebuchet MS" panose="020B0703020202090204" pitchFamily="34" charset="0"/>
              </a:rPr>
              <a:t>3 </a:t>
            </a:r>
            <a: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many children are missing these school meals</a:t>
            </a:r>
            <a:b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as a result of closing the schools?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B382E14-FE2F-1B4A-A732-0AAB63DE6EE0}"/>
              </a:ext>
            </a:extLst>
          </p:cNvPr>
          <p:cNvSpPr txBox="1"/>
          <p:nvPr/>
        </p:nvSpPr>
        <p:spPr>
          <a:xfrm>
            <a:off x="2131837" y="2709239"/>
            <a:ext cx="10313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 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370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million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(370.000.000)</a:t>
            </a:r>
          </a:p>
        </p:txBody>
      </p:sp>
      <p:pic>
        <p:nvPicPr>
          <p:cNvPr id="11" name="Afbeelding 10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5CD4A19C-2C45-4E4E-8920-1A9D1C0F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76117D90-6D45-FB4E-BC34-05B6EE3703B7}"/>
              </a:ext>
            </a:extLst>
          </p:cNvPr>
          <p:cNvSpPr/>
          <p:nvPr/>
        </p:nvSpPr>
        <p:spPr>
          <a:xfrm>
            <a:off x="3051299" y="4083516"/>
            <a:ext cx="7649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75"/>
              </a:spcBef>
              <a:spcAft>
                <a:spcPts val="0"/>
              </a:spcAft>
            </a:pPr>
            <a:r>
              <a:rPr lang="nl-BE" sz="2400" dirty="0">
                <a:solidFill>
                  <a:srgbClr val="3D3935"/>
                </a:solidFill>
                <a:latin typeface="Trebuchet MS" panose="020B070302020209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According to the United Nations 370 million children will not have enough food by closing the schools.</a:t>
            </a:r>
          </a:p>
        </p:txBody>
      </p:sp>
    </p:spTree>
    <p:extLst>
      <p:ext uri="{BB962C8B-B14F-4D97-AF65-F5344CB8AC3E}">
        <p14:creationId xmlns:p14="http://schemas.microsoft.com/office/powerpoint/2010/main" val="377459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1757083" y="543105"/>
            <a:ext cx="10237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2AC772"/>
                </a:solidFill>
                <a:latin typeface="Trebuchet MS" panose="020B0703020202090204" pitchFamily="34" charset="0"/>
              </a:rPr>
              <a:t>4 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was the solution that a belgian teacher came up with,</a:t>
            </a:r>
            <a:b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when he noticed that a learner had emotional problems</a:t>
            </a:r>
            <a:b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and online help was impossible?</a:t>
            </a:r>
            <a:endParaRPr lang="nl-BE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EF0CE16-F1B9-8F47-B529-8A817615B601}"/>
              </a:ext>
            </a:extLst>
          </p:cNvPr>
          <p:cNvSpPr txBox="1"/>
          <p:nvPr/>
        </p:nvSpPr>
        <p:spPr>
          <a:xfrm>
            <a:off x="2071877" y="2459663"/>
            <a:ext cx="7461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went for a walk with the learner</a:t>
            </a:r>
          </a:p>
        </p:txBody>
      </p:sp>
      <p:pic>
        <p:nvPicPr>
          <p:cNvPr id="11" name="Afbeelding 10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5CD4A19C-2C45-4E4E-8920-1A9D1C0F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4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1757083" y="543105"/>
            <a:ext cx="10237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2AC772"/>
                </a:solidFill>
                <a:latin typeface="Trebuchet MS" panose="020B0703020202090204" pitchFamily="34" charset="0"/>
              </a:rPr>
              <a:t>5 </a:t>
            </a:r>
            <a:r>
              <a:rPr lang="nl-B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device did nine year old Stephen Wamukota</a:t>
            </a:r>
          </a:p>
          <a:p>
            <a:r>
              <a:rPr lang="nl-B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from Kenia invent?</a:t>
            </a:r>
          </a:p>
          <a:p>
            <a:endParaRPr lang="nl-BE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43A842A-E467-934D-87DE-3902459A612B}"/>
              </a:ext>
            </a:extLst>
          </p:cNvPr>
          <p:cNvSpPr txBox="1"/>
          <p:nvPr/>
        </p:nvSpPr>
        <p:spPr>
          <a:xfrm>
            <a:off x="2025170" y="1538040"/>
            <a:ext cx="8141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hand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washer</a:t>
            </a:r>
            <a:endParaRPr lang="nl-BE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Afbeelding 10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5CD4A19C-2C45-4E4E-8920-1A9D1C0F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E05C3A8-EFCE-3849-B0A9-1121F3CD82D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742" y="2352019"/>
            <a:ext cx="7226043" cy="3962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94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1757083" y="543105"/>
            <a:ext cx="102376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2AC772"/>
                </a:solidFill>
                <a:latin typeface="Trebuchet MS" panose="020B0703020202090204" pitchFamily="34" charset="0"/>
              </a:rPr>
              <a:t>6 </a:t>
            </a:r>
            <a: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solution to keep the learners at a safe distance</a:t>
            </a:r>
            <a:b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from each other.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8A7CD7F-20BC-7D45-80DE-8BA1179B0C29}"/>
              </a:ext>
            </a:extLst>
          </p:cNvPr>
          <p:cNvSpPr txBox="1"/>
          <p:nvPr/>
        </p:nvSpPr>
        <p:spPr>
          <a:xfrm>
            <a:off x="1966945" y="1518475"/>
            <a:ext cx="6667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Learners wear a cap with wings</a:t>
            </a:r>
            <a:b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measuring the social distance.</a:t>
            </a:r>
          </a:p>
        </p:txBody>
      </p:sp>
      <p:pic>
        <p:nvPicPr>
          <p:cNvPr id="11" name="Afbeelding 10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5CD4A19C-2C45-4E4E-8920-1A9D1C0F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  <p:pic>
        <p:nvPicPr>
          <p:cNvPr id="12" name="Afbeelding 11" descr="Chinese studenten dragen hoeden om afstand te houden">
            <a:extLst>
              <a:ext uri="{FF2B5EF4-FFF2-40B4-BE49-F238E27FC236}">
                <a16:creationId xmlns:a16="http://schemas.microsoft.com/office/drawing/2014/main" id="{6C262769-F6FA-5A48-AB2C-661B348DD1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31" y="2902416"/>
            <a:ext cx="6662958" cy="35518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8BA5BE48-B80E-8C48-B8B6-57550E922CEF}"/>
              </a:ext>
            </a:extLst>
          </p:cNvPr>
          <p:cNvSpPr/>
          <p:nvPr/>
        </p:nvSpPr>
        <p:spPr>
          <a:xfrm>
            <a:off x="8437801" y="2902416"/>
            <a:ext cx="3044666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BE" sz="2400" dirty="0">
                <a:solidFill>
                  <a:srgbClr val="00000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 inspiration came from the Song-dynastie (960-1279).</a:t>
            </a:r>
          </a:p>
          <a:p>
            <a:pPr>
              <a:spcAft>
                <a:spcPts val="600"/>
              </a:spcAft>
            </a:pPr>
            <a:r>
              <a:rPr lang="nl-BE" sz="2400" dirty="0">
                <a:solidFill>
                  <a:srgbClr val="00000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Emperor Taizu </a:t>
            </a:r>
            <a:r>
              <a:rPr lang="nl-BE" sz="2400" dirty="0">
                <a:latin typeface="Trebuchet MS" panose="020B0703020202090204" pitchFamily="34" charset="0"/>
              </a:rPr>
              <a:t>obliged a wide hat to avoid whispering about him.</a:t>
            </a:r>
            <a:endParaRPr lang="nl-BE" sz="2400" dirty="0">
              <a:solidFill>
                <a:srgbClr val="2D3D51"/>
              </a:solidFill>
              <a:latin typeface="Trebuchet MS" panose="020B070302020209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0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1757083" y="543105"/>
            <a:ext cx="10237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2AC772"/>
                </a:solidFill>
                <a:latin typeface="Trebuchet MS" panose="020B0703020202090204" pitchFamily="34" charset="0"/>
              </a:rPr>
              <a:t>7 </a:t>
            </a:r>
            <a:r>
              <a:rPr lang="nl-B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does a teacher in Jammu </a:t>
            </a:r>
            <a:r>
              <a:rPr lang="nl-BE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B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Kashmir (India) </a:t>
            </a:r>
            <a:r>
              <a:rPr lang="nl-BE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</a:t>
            </a:r>
            <a:r>
              <a:rPr lang="nl-B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his courses in a </a:t>
            </a:r>
            <a:r>
              <a:rPr lang="nl-BE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coronaproof</a:t>
            </a:r>
            <a:r>
              <a:rPr lang="nl-B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way?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8A7CD7F-20BC-7D45-80DE-8BA1179B0C29}"/>
              </a:ext>
            </a:extLst>
          </p:cNvPr>
          <p:cNvSpPr txBox="1"/>
          <p:nvPr/>
        </p:nvSpPr>
        <p:spPr>
          <a:xfrm>
            <a:off x="1757083" y="1518475"/>
            <a:ext cx="11477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 teaches in open air.</a:t>
            </a:r>
          </a:p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When it rains the lessons are canceled.</a:t>
            </a:r>
          </a:p>
        </p:txBody>
      </p:sp>
      <p:pic>
        <p:nvPicPr>
          <p:cNvPr id="11" name="Afbeelding 10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5CD4A19C-2C45-4E4E-8920-1A9D1C0F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  <p:pic>
        <p:nvPicPr>
          <p:cNvPr id="12" name="Afbeelding 11" descr="Kashmir open school">
            <a:extLst>
              <a:ext uri="{FF2B5EF4-FFF2-40B4-BE49-F238E27FC236}">
                <a16:creationId xmlns:a16="http://schemas.microsoft.com/office/drawing/2014/main" id="{02F54FB0-339D-8E4E-9512-841795CC9E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63" y="2863177"/>
            <a:ext cx="6851616" cy="3717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424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1757083" y="543105"/>
            <a:ext cx="10237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2AC772"/>
                </a:solidFill>
                <a:latin typeface="Trebuchet MS" panose="020B0703020202090204" pitchFamily="34" charset="0"/>
              </a:rPr>
              <a:t>8 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small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village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mountains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 no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electricity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illiterate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can’t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help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home.</a:t>
            </a:r>
          </a:p>
          <a:p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solution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teacher Walter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Velasquez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up </a:t>
            </a:r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EF0CE16-F1B9-8F47-B529-8A817615B601}"/>
              </a:ext>
            </a:extLst>
          </p:cNvPr>
          <p:cNvSpPr txBox="1"/>
          <p:nvPr/>
        </p:nvSpPr>
        <p:spPr>
          <a:xfrm>
            <a:off x="1757083" y="1764298"/>
            <a:ext cx="944068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</a:t>
            </a:r>
            <a:r>
              <a:rPr lang="nl-B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created a teaching robot that can be transported</a:t>
            </a:r>
          </a:p>
          <a:p>
            <a:r>
              <a:rPr lang="nl-BE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by mule to the smallest villages. </a:t>
            </a:r>
          </a:p>
        </p:txBody>
      </p:sp>
      <p:pic>
        <p:nvPicPr>
          <p:cNvPr id="11" name="Afbeelding 10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5CD4A19C-2C45-4E4E-8920-1A9D1C0F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  <p:pic>
        <p:nvPicPr>
          <p:cNvPr id="12" name="Afbeelding 11" descr="© Walter Velásquez">
            <a:extLst>
              <a:ext uri="{FF2B5EF4-FFF2-40B4-BE49-F238E27FC236}">
                <a16:creationId xmlns:a16="http://schemas.microsoft.com/office/drawing/2014/main" id="{7E7A3B14-64CD-EB4B-BA6D-011525F88A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552" y="3062435"/>
            <a:ext cx="4611698" cy="3455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05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1757083" y="543105"/>
            <a:ext cx="102376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2AC772"/>
                </a:solidFill>
                <a:latin typeface="Trebuchet MS" panose="020B0703020202090204" pitchFamily="34" charset="0"/>
              </a:rPr>
              <a:t>1 </a:t>
            </a:r>
            <a: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India an offline solution was developed to keep parents</a:t>
            </a:r>
            <a:b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informed of their children’s school performance.</a:t>
            </a:r>
            <a:b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Which tool was developed?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8A7CD7F-20BC-7D45-80DE-8BA1179B0C29}"/>
              </a:ext>
            </a:extLst>
          </p:cNvPr>
          <p:cNvSpPr txBox="1"/>
          <p:nvPr/>
        </p:nvSpPr>
        <p:spPr>
          <a:xfrm>
            <a:off x="1757083" y="2065490"/>
            <a:ext cx="11477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 were instructed by the government</a:t>
            </a:r>
          </a:p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how to teach their own children.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EF0CE16-F1B9-8F47-B529-8A817615B601}"/>
              </a:ext>
            </a:extLst>
          </p:cNvPr>
          <p:cNvSpPr txBox="1"/>
          <p:nvPr/>
        </p:nvSpPr>
        <p:spPr>
          <a:xfrm>
            <a:off x="1757083" y="3179381"/>
            <a:ext cx="11034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Parents could call a free number</a:t>
            </a:r>
            <a:b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and receive voice messages.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43A842A-E467-934D-87DE-3902459A612B}"/>
              </a:ext>
            </a:extLst>
          </p:cNvPr>
          <p:cNvSpPr txBox="1"/>
          <p:nvPr/>
        </p:nvSpPr>
        <p:spPr>
          <a:xfrm>
            <a:off x="1757083" y="4293272"/>
            <a:ext cx="10313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The government provided smartphones</a:t>
            </a:r>
          </a:p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for the parents.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B382E14-FE2F-1B4A-A732-0AAB63DE6EE0}"/>
              </a:ext>
            </a:extLst>
          </p:cNvPr>
          <p:cNvSpPr txBox="1"/>
          <p:nvPr/>
        </p:nvSpPr>
        <p:spPr>
          <a:xfrm>
            <a:off x="1757083" y="5407163"/>
            <a:ext cx="10313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 Parents were requested to log into public hotspots</a:t>
            </a:r>
          </a:p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so they could get information about the courses.</a:t>
            </a:r>
          </a:p>
        </p:txBody>
      </p:sp>
      <p:pic>
        <p:nvPicPr>
          <p:cNvPr id="11" name="Afbeelding 10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5CD4A19C-2C45-4E4E-8920-1A9D1C0F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3F595972-077B-DC49-B3D4-43765B950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984577" y="1938264"/>
            <a:ext cx="10766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Mexico: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according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official data only 56,4% of the Mexican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households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have access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internet. Only 44,3% have access to a computer.</a:t>
            </a:r>
          </a:p>
          <a:p>
            <a:endParaRPr lang="nl-BE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could learners get lessons in Mexico?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F8A6435-8F92-C245-9CE1-5E6486B2E78F}"/>
              </a:ext>
            </a:extLst>
          </p:cNvPr>
          <p:cNvSpPr txBox="1"/>
          <p:nvPr/>
        </p:nvSpPr>
        <p:spPr>
          <a:xfrm>
            <a:off x="5460890" y="502812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b="1" dirty="0">
                <a:solidFill>
                  <a:srgbClr val="2AC772"/>
                </a:solidFill>
                <a:latin typeface="Trebuchet MS" panose="020B070302020209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7047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1757083" y="543105"/>
            <a:ext cx="10237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2AC772"/>
                </a:solidFill>
                <a:latin typeface="Trebuchet MS" panose="020B0703020202090204" pitchFamily="34" charset="0"/>
              </a:rPr>
              <a:t>2 </a:t>
            </a:r>
            <a: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could learners get lessons in Mexico?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8A7CD7F-20BC-7D45-80DE-8BA1179B0C29}"/>
              </a:ext>
            </a:extLst>
          </p:cNvPr>
          <p:cNvSpPr txBox="1"/>
          <p:nvPr/>
        </p:nvSpPr>
        <p:spPr>
          <a:xfrm>
            <a:off x="1757083" y="1891829"/>
            <a:ext cx="1133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Lessons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TV and radio.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EF0CE16-F1B9-8F47-B529-8A817615B601}"/>
              </a:ext>
            </a:extLst>
          </p:cNvPr>
          <p:cNvSpPr txBox="1"/>
          <p:nvPr/>
        </p:nvSpPr>
        <p:spPr>
          <a:xfrm>
            <a:off x="1757083" y="2905780"/>
            <a:ext cx="11034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Lessons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a daily newspaper.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43A842A-E467-934D-87DE-3902459A612B}"/>
              </a:ext>
            </a:extLst>
          </p:cNvPr>
          <p:cNvSpPr txBox="1"/>
          <p:nvPr/>
        </p:nvSpPr>
        <p:spPr>
          <a:xfrm>
            <a:off x="1719333" y="3919731"/>
            <a:ext cx="10313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Teachers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distributed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course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copies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learners.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B382E14-FE2F-1B4A-A732-0AAB63DE6EE0}"/>
              </a:ext>
            </a:extLst>
          </p:cNvPr>
          <p:cNvSpPr txBox="1"/>
          <p:nvPr/>
        </p:nvSpPr>
        <p:spPr>
          <a:xfrm>
            <a:off x="1757083" y="4933682"/>
            <a:ext cx="10313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 The government set up public hotspots</a:t>
            </a:r>
            <a:b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with free Wi-Fi.</a:t>
            </a:r>
          </a:p>
        </p:txBody>
      </p:sp>
      <p:pic>
        <p:nvPicPr>
          <p:cNvPr id="11" name="Afbeelding 10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5CD4A19C-2C45-4E4E-8920-1A9D1C0F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3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3F595972-077B-DC49-B3D4-43765B950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984578" y="1938264"/>
            <a:ext cx="104690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 can get a free or cheap meal in a lot of schools.</a:t>
            </a:r>
          </a:p>
          <a:p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Often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only food they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get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day.</a:t>
            </a:r>
          </a:p>
          <a:p>
            <a:endParaRPr lang="nl-BE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many children are missing these school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meals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a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BE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closing</a:t>
            </a:r>
            <a:r>
              <a:rPr lang="nl-BE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schools?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F8A6435-8F92-C245-9CE1-5E6486B2E78F}"/>
              </a:ext>
            </a:extLst>
          </p:cNvPr>
          <p:cNvSpPr txBox="1"/>
          <p:nvPr/>
        </p:nvSpPr>
        <p:spPr>
          <a:xfrm>
            <a:off x="5460890" y="502812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b="1" dirty="0">
                <a:solidFill>
                  <a:srgbClr val="2AC772"/>
                </a:solidFill>
                <a:latin typeface="Trebuchet MS" panose="020B070302020209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2351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1757083" y="543105"/>
            <a:ext cx="102376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2AC772"/>
                </a:solidFill>
                <a:latin typeface="Trebuchet MS" panose="020B0703020202090204" pitchFamily="34" charset="0"/>
              </a:rPr>
              <a:t>3 </a:t>
            </a:r>
            <a: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many children are missing these school meals</a:t>
            </a:r>
            <a:b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as a result of closing the schools?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8A7CD7F-20BC-7D45-80DE-8BA1179B0C29}"/>
              </a:ext>
            </a:extLst>
          </p:cNvPr>
          <p:cNvSpPr txBox="1"/>
          <p:nvPr/>
        </p:nvSpPr>
        <p:spPr>
          <a:xfrm>
            <a:off x="1757083" y="2343368"/>
            <a:ext cx="1133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 700 0000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EF0CE16-F1B9-8F47-B529-8A817615B601}"/>
              </a:ext>
            </a:extLst>
          </p:cNvPr>
          <p:cNvSpPr txBox="1"/>
          <p:nvPr/>
        </p:nvSpPr>
        <p:spPr>
          <a:xfrm>
            <a:off x="1757083" y="3224826"/>
            <a:ext cx="11034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75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million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(75.000.000)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43A842A-E467-934D-87DE-3902459A612B}"/>
              </a:ext>
            </a:extLst>
          </p:cNvPr>
          <p:cNvSpPr txBox="1"/>
          <p:nvPr/>
        </p:nvSpPr>
        <p:spPr>
          <a:xfrm>
            <a:off x="1757083" y="4106285"/>
            <a:ext cx="10313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258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million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(258.000.000)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B382E14-FE2F-1B4A-A732-0AAB63DE6EE0}"/>
              </a:ext>
            </a:extLst>
          </p:cNvPr>
          <p:cNvSpPr txBox="1"/>
          <p:nvPr/>
        </p:nvSpPr>
        <p:spPr>
          <a:xfrm>
            <a:off x="1757083" y="4987744"/>
            <a:ext cx="10313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 370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million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(370.000.000)</a:t>
            </a:r>
          </a:p>
        </p:txBody>
      </p:sp>
      <p:pic>
        <p:nvPicPr>
          <p:cNvPr id="11" name="Afbeelding 10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5CD4A19C-2C45-4E4E-8920-1A9D1C0F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3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3F595972-077B-DC49-B3D4-43765B950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984577" y="1938264"/>
            <a:ext cx="103068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Teachers </a:t>
            </a:r>
            <a:r>
              <a:rPr lang="nl-BE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have </a:t>
            </a:r>
            <a:r>
              <a:rPr lang="nl-BE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deal </a:t>
            </a:r>
            <a:r>
              <a:rPr lang="nl-BE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nl-BE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emotional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well-</a:t>
            </a:r>
            <a:r>
              <a:rPr lang="nl-BE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being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BE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 this aspect is missing </a:t>
            </a:r>
            <a:r>
              <a:rPr lang="nl-BE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online </a:t>
            </a:r>
            <a:r>
              <a:rPr lang="nl-BE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system, </a:t>
            </a:r>
            <a:r>
              <a:rPr lang="nl-BE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student’s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emotional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go </a:t>
            </a:r>
            <a:r>
              <a:rPr lang="nl-BE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unnoticed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nl-BE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 </a:t>
            </a:r>
            <a:r>
              <a:rPr lang="nl-BE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solution </a:t>
            </a:r>
            <a:r>
              <a:rPr lang="nl-BE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belgian teacher </a:t>
            </a:r>
            <a:r>
              <a:rPr lang="nl-BE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came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up </a:t>
            </a:r>
            <a:r>
              <a:rPr lang="nl-BE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BE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</a:t>
            </a:r>
            <a:r>
              <a:rPr lang="nl-B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 noticed that a learner had emotional problems and online help was impossible?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F8A6435-8F92-C245-9CE1-5E6486B2E78F}"/>
              </a:ext>
            </a:extLst>
          </p:cNvPr>
          <p:cNvSpPr txBox="1"/>
          <p:nvPr/>
        </p:nvSpPr>
        <p:spPr>
          <a:xfrm>
            <a:off x="5460890" y="502812"/>
            <a:ext cx="635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b="1" dirty="0">
                <a:solidFill>
                  <a:srgbClr val="2AC772"/>
                </a:solidFill>
                <a:latin typeface="Trebuchet MS" panose="020B070302020209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8752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9792FDCD-30E5-F04A-B398-51048021E6C5}"/>
              </a:ext>
            </a:extLst>
          </p:cNvPr>
          <p:cNvSpPr txBox="1"/>
          <p:nvPr/>
        </p:nvSpPr>
        <p:spPr>
          <a:xfrm>
            <a:off x="1757083" y="543105"/>
            <a:ext cx="10237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2AC772"/>
                </a:solidFill>
                <a:latin typeface="Trebuchet MS" panose="020B0703020202090204" pitchFamily="34" charset="0"/>
              </a:rPr>
              <a:t>4 </a:t>
            </a: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was the solution that a belgian teacher came up with,</a:t>
            </a:r>
            <a:b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when he noticed that a learner had emotional problems</a:t>
            </a:r>
            <a:b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and online help was impossible?</a:t>
            </a:r>
            <a:endParaRPr lang="nl-BE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8A7CD7F-20BC-7D45-80DE-8BA1179B0C29}"/>
              </a:ext>
            </a:extLst>
          </p:cNvPr>
          <p:cNvSpPr txBox="1"/>
          <p:nvPr/>
        </p:nvSpPr>
        <p:spPr>
          <a:xfrm>
            <a:off x="1757083" y="2088362"/>
            <a:ext cx="1133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 He sent a surprise box to the learner.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EF0CE16-F1B9-8F47-B529-8A817615B601}"/>
              </a:ext>
            </a:extLst>
          </p:cNvPr>
          <p:cNvSpPr txBox="1"/>
          <p:nvPr/>
        </p:nvSpPr>
        <p:spPr>
          <a:xfrm>
            <a:off x="1757083" y="3078322"/>
            <a:ext cx="11034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He went for a walk with the learner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43A842A-E467-934D-87DE-3902459A612B}"/>
              </a:ext>
            </a:extLst>
          </p:cNvPr>
          <p:cNvSpPr txBox="1"/>
          <p:nvPr/>
        </p:nvSpPr>
        <p:spPr>
          <a:xfrm>
            <a:off x="1757083" y="4068282"/>
            <a:ext cx="10313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He had a telephone call with the learner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B382E14-FE2F-1B4A-A732-0AAB63DE6EE0}"/>
              </a:ext>
            </a:extLst>
          </p:cNvPr>
          <p:cNvSpPr txBox="1"/>
          <p:nvPr/>
        </p:nvSpPr>
        <p:spPr>
          <a:xfrm>
            <a:off x="1757083" y="5058242"/>
            <a:ext cx="10313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 He arranged a meeting at the supermarket,</a:t>
            </a:r>
            <a:b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at a safe place with 1,5 m distance.</a:t>
            </a:r>
          </a:p>
        </p:txBody>
      </p:sp>
      <p:pic>
        <p:nvPicPr>
          <p:cNvPr id="11" name="Afbeelding 10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5CD4A19C-2C45-4E4E-8920-1A9D1C0F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5" y="403769"/>
            <a:ext cx="1114706" cy="111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462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6331</TotalTime>
  <Words>1264</Words>
  <Application>Microsoft Macintosh PowerPoint</Application>
  <PresentationFormat>Breedbeeld</PresentationFormat>
  <Paragraphs>111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Trebuchet MS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Jos KISP Schockaert</dc:creator>
  <cp:lastModifiedBy>Jos KISP Schockaert</cp:lastModifiedBy>
  <cp:revision>42</cp:revision>
  <dcterms:created xsi:type="dcterms:W3CDTF">2020-09-19T09:30:49Z</dcterms:created>
  <dcterms:modified xsi:type="dcterms:W3CDTF">2020-10-01T09:38:42Z</dcterms:modified>
</cp:coreProperties>
</file>