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hildren One" charset="1" panose="00000000000000000000"/>
      <p:regular r:id="rId10"/>
    </p:embeddedFont>
    <p:embeddedFont>
      <p:font typeface="Manofa" charset="1" panose="000005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13" Target="slides/slide2.xml" Type="http://schemas.openxmlformats.org/officeDocument/2006/relationships/slide"/><Relationship Id="rId14" Target="slides/slide3.xml" Type="http://schemas.openxmlformats.org/officeDocument/2006/relationships/slide"/><Relationship Id="rId15" Target="slides/slide4.xml" Type="http://schemas.openxmlformats.org/officeDocument/2006/relationships/slide"/><Relationship Id="rId16" Target="slides/slide5.xml" Type="http://schemas.openxmlformats.org/officeDocument/2006/relationships/slide"/><Relationship Id="rId17" Target="slides/slide6.xml" Type="http://schemas.openxmlformats.org/officeDocument/2006/relationships/slide"/><Relationship Id="rId18" Target="slides/slide7.xml" Type="http://schemas.openxmlformats.org/officeDocument/2006/relationships/slide"/><Relationship Id="rId19" Target="slides/slide8.xml" Type="http://schemas.openxmlformats.org/officeDocument/2006/relationships/slide"/><Relationship Id="rId2" Target="presProps.xml" Type="http://schemas.openxmlformats.org/officeDocument/2006/relationships/presProps"/><Relationship Id="rId20" Target="slides/slide9.xml" Type="http://schemas.openxmlformats.org/officeDocument/2006/relationships/slide"/><Relationship Id="rId21" Target="slides/slide10.xml" Type="http://schemas.openxmlformats.org/officeDocument/2006/relationships/slide"/><Relationship Id="rId22" Target="slides/slide11.xml" Type="http://schemas.openxmlformats.org/officeDocument/2006/relationships/slide"/><Relationship Id="rId23" Target="slides/slide12.xml" Type="http://schemas.openxmlformats.org/officeDocument/2006/relationships/slide"/><Relationship Id="rId24" Target="slides/slide13.xml" Type="http://schemas.openxmlformats.org/officeDocument/2006/relationships/slide"/><Relationship Id="rId25" Target="slides/slide14.xml" Type="http://schemas.openxmlformats.org/officeDocument/2006/relationships/slide"/><Relationship Id="rId26" Target="slides/slide15.xml" Type="http://schemas.openxmlformats.org/officeDocument/2006/relationships/slide"/><Relationship Id="rId27" Target="slides/slide16.xml" Type="http://schemas.openxmlformats.org/officeDocument/2006/relationships/slide"/><Relationship Id="rId28" Target="slides/slide17.xml" Type="http://schemas.openxmlformats.org/officeDocument/2006/relationships/slide"/><Relationship Id="rId29" Target="slides/slide18.xml" Type="http://schemas.openxmlformats.org/officeDocument/2006/relationships/slide"/><Relationship Id="rId3" Target="viewProps.xml" Type="http://schemas.openxmlformats.org/officeDocument/2006/relationships/viewProps"/><Relationship Id="rId30" Target="slides/slide19.xml" Type="http://schemas.openxmlformats.org/officeDocument/2006/relationships/slide"/><Relationship Id="rId31" Target="slides/slide20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19.png" Type="http://schemas.openxmlformats.org/officeDocument/2006/relationships/image"/><Relationship Id="rId4" Target="../media/image23.png" Type="http://schemas.openxmlformats.org/officeDocument/2006/relationships/image"/><Relationship Id="rId5" Target="../media/image21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19.png" Type="http://schemas.openxmlformats.org/officeDocument/2006/relationships/image"/><Relationship Id="rId4" Target="../media/image23.png" Type="http://schemas.openxmlformats.org/officeDocument/2006/relationships/image"/><Relationship Id="rId5" Target="../media/image21.pn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19.png" Type="http://schemas.openxmlformats.org/officeDocument/2006/relationships/image"/><Relationship Id="rId4" Target="../media/image23.png" Type="http://schemas.openxmlformats.org/officeDocument/2006/relationships/image"/><Relationship Id="rId5" Target="../media/image21.pn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10.png" Type="http://schemas.openxmlformats.org/officeDocument/2006/relationships/image"/><Relationship Id="rId4" Target="https://www.youtube.com/watch?v=uoI2S9firv4" TargetMode="External" Type="http://schemas.openxmlformats.org/officeDocument/2006/relationships/hyperlink"/><Relationship Id="rId5" Target="../media/image25.pn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1.pn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1.pn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1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1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https://www.ketnet.be/themas/karrewiet/wereld/sanam-uit-afghanistan-leeft-als-jongen-omdat-meisjes-minder-kans" TargetMode="External" Type="http://schemas.openxmlformats.org/officeDocument/2006/relationships/hyperlink"/><Relationship Id="rId5" Target="../media/image11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0.png" Type="http://schemas.openxmlformats.org/officeDocument/2006/relationships/image"/><Relationship Id="rId4" Target="https://www.ketnet.be/themas/karrewiet/wereld/primo-14-wil-met-zijn-schilderijen-de-wereld-veranderen" TargetMode="External" Type="http://schemas.openxmlformats.org/officeDocument/2006/relationships/hyperlink"/><Relationship Id="rId5" Target="../media/image17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D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975314">
            <a:off x="13406618" y="-149482"/>
            <a:ext cx="4283845" cy="3464624"/>
          </a:xfrm>
          <a:custGeom>
            <a:avLst/>
            <a:gdLst/>
            <a:ahLst/>
            <a:cxnLst/>
            <a:rect r="r" b="b" t="t" l="l"/>
            <a:pathLst>
              <a:path h="3464624" w="4283845">
                <a:moveTo>
                  <a:pt x="0" y="0"/>
                </a:moveTo>
                <a:lnTo>
                  <a:pt x="4283845" y="0"/>
                </a:lnTo>
                <a:lnTo>
                  <a:pt x="4283845" y="3464624"/>
                </a:lnTo>
                <a:lnTo>
                  <a:pt x="0" y="34646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104894" y="7282110"/>
            <a:ext cx="2729757" cy="2729757"/>
          </a:xfrm>
          <a:custGeom>
            <a:avLst/>
            <a:gdLst/>
            <a:ahLst/>
            <a:cxnLst/>
            <a:rect r="r" b="b" t="t" l="l"/>
            <a:pathLst>
              <a:path h="2729757" w="2729757">
                <a:moveTo>
                  <a:pt x="0" y="0"/>
                </a:moveTo>
                <a:lnTo>
                  <a:pt x="2729757" y="0"/>
                </a:lnTo>
                <a:lnTo>
                  <a:pt x="2729757" y="2729756"/>
                </a:lnTo>
                <a:lnTo>
                  <a:pt x="0" y="27297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680722" y="188755"/>
            <a:ext cx="10420492" cy="10420492"/>
          </a:xfrm>
          <a:custGeom>
            <a:avLst/>
            <a:gdLst/>
            <a:ahLst/>
            <a:cxnLst/>
            <a:rect r="r" b="b" t="t" l="l"/>
            <a:pathLst>
              <a:path h="10420492" w="10420492">
                <a:moveTo>
                  <a:pt x="0" y="0"/>
                </a:moveTo>
                <a:lnTo>
                  <a:pt x="10420491" y="0"/>
                </a:lnTo>
                <a:lnTo>
                  <a:pt x="10420491" y="10420492"/>
                </a:lnTo>
                <a:lnTo>
                  <a:pt x="0" y="104204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95338" y="-424699"/>
            <a:ext cx="9439338" cy="8825781"/>
          </a:xfrm>
          <a:custGeom>
            <a:avLst/>
            <a:gdLst/>
            <a:ahLst/>
            <a:cxnLst/>
            <a:rect r="r" b="b" t="t" l="l"/>
            <a:pathLst>
              <a:path h="8825781" w="9439338">
                <a:moveTo>
                  <a:pt x="0" y="0"/>
                </a:moveTo>
                <a:lnTo>
                  <a:pt x="9439338" y="0"/>
                </a:lnTo>
                <a:lnTo>
                  <a:pt x="9439338" y="8825781"/>
                </a:lnTo>
                <a:lnTo>
                  <a:pt x="0" y="88257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869300" y="7383446"/>
            <a:ext cx="3235594" cy="2628421"/>
          </a:xfrm>
          <a:custGeom>
            <a:avLst/>
            <a:gdLst/>
            <a:ahLst/>
            <a:cxnLst/>
            <a:rect r="r" b="b" t="t" l="l"/>
            <a:pathLst>
              <a:path h="2628421" w="3235594">
                <a:moveTo>
                  <a:pt x="0" y="0"/>
                </a:moveTo>
                <a:lnTo>
                  <a:pt x="3235594" y="0"/>
                </a:lnTo>
                <a:lnTo>
                  <a:pt x="3235594" y="2628420"/>
                </a:lnTo>
                <a:lnTo>
                  <a:pt x="0" y="26284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178025" y="2332138"/>
            <a:ext cx="11382551" cy="4300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74"/>
              </a:lnSpc>
            </a:pPr>
            <a:r>
              <a:rPr lang="en-US" sz="12410" spc="-918">
                <a:solidFill>
                  <a:srgbClr val="223F99"/>
                </a:solidFill>
                <a:latin typeface="Manofa"/>
              </a:rPr>
              <a:t>WERELD-</a:t>
            </a:r>
          </a:p>
          <a:p>
            <a:pPr algn="ctr">
              <a:lnSpc>
                <a:spcPts val="17374"/>
              </a:lnSpc>
            </a:pPr>
            <a:r>
              <a:rPr lang="en-US" sz="12410" spc="-918">
                <a:solidFill>
                  <a:srgbClr val="223F99"/>
                </a:solidFill>
                <a:latin typeface="Manofa"/>
              </a:rPr>
              <a:t>BIOSCOOP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2362261">
            <a:off x="6342506" y="6364567"/>
            <a:ext cx="4283845" cy="3464624"/>
          </a:xfrm>
          <a:custGeom>
            <a:avLst/>
            <a:gdLst/>
            <a:ahLst/>
            <a:cxnLst/>
            <a:rect r="r" b="b" t="t" l="l"/>
            <a:pathLst>
              <a:path h="3464624" w="4283845">
                <a:moveTo>
                  <a:pt x="0" y="0"/>
                </a:moveTo>
                <a:lnTo>
                  <a:pt x="4283846" y="0"/>
                </a:lnTo>
                <a:lnTo>
                  <a:pt x="4283846" y="3464624"/>
                </a:lnTo>
                <a:lnTo>
                  <a:pt x="0" y="34646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D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1098643">
            <a:off x="13186014" y="-685422"/>
            <a:ext cx="4684611" cy="4404733"/>
          </a:xfrm>
          <a:custGeom>
            <a:avLst/>
            <a:gdLst/>
            <a:ahLst/>
            <a:cxnLst/>
            <a:rect r="r" b="b" t="t" l="l"/>
            <a:pathLst>
              <a:path h="4404733" w="4684611">
                <a:moveTo>
                  <a:pt x="4684611" y="0"/>
                </a:moveTo>
                <a:lnTo>
                  <a:pt x="0" y="0"/>
                </a:lnTo>
                <a:lnTo>
                  <a:pt x="0" y="4404733"/>
                </a:lnTo>
                <a:lnTo>
                  <a:pt x="4684611" y="4404733"/>
                </a:lnTo>
                <a:lnTo>
                  <a:pt x="4684611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6500" y="1028700"/>
            <a:ext cx="11974478" cy="4699723"/>
          </a:xfrm>
          <a:custGeom>
            <a:avLst/>
            <a:gdLst/>
            <a:ahLst/>
            <a:cxnLst/>
            <a:rect r="r" b="b" t="t" l="l"/>
            <a:pathLst>
              <a:path h="4699723" w="11974478">
                <a:moveTo>
                  <a:pt x="0" y="0"/>
                </a:moveTo>
                <a:lnTo>
                  <a:pt x="11974478" y="0"/>
                </a:lnTo>
                <a:lnTo>
                  <a:pt x="11974478" y="4699723"/>
                </a:lnTo>
                <a:lnTo>
                  <a:pt x="0" y="46997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537994">
            <a:off x="1461608" y="4869725"/>
            <a:ext cx="4085309" cy="6095687"/>
          </a:xfrm>
          <a:custGeom>
            <a:avLst/>
            <a:gdLst/>
            <a:ahLst/>
            <a:cxnLst/>
            <a:rect r="r" b="b" t="t" l="l"/>
            <a:pathLst>
              <a:path h="6095687" w="4085309">
                <a:moveTo>
                  <a:pt x="0" y="0"/>
                </a:moveTo>
                <a:lnTo>
                  <a:pt x="4085310" y="0"/>
                </a:lnTo>
                <a:lnTo>
                  <a:pt x="4085310" y="6095687"/>
                </a:lnTo>
                <a:lnTo>
                  <a:pt x="0" y="60956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0539519">
            <a:off x="5542152" y="4378126"/>
            <a:ext cx="11974478" cy="4711270"/>
          </a:xfrm>
          <a:custGeom>
            <a:avLst/>
            <a:gdLst/>
            <a:ahLst/>
            <a:cxnLst/>
            <a:rect r="r" b="b" t="t" l="l"/>
            <a:pathLst>
              <a:path h="4711270" w="11974478">
                <a:moveTo>
                  <a:pt x="0" y="0"/>
                </a:moveTo>
                <a:lnTo>
                  <a:pt x="11974478" y="0"/>
                </a:lnTo>
                <a:lnTo>
                  <a:pt x="11974478" y="4711270"/>
                </a:lnTo>
                <a:lnTo>
                  <a:pt x="0" y="4711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-797446">
            <a:off x="2327348" y="2275248"/>
            <a:ext cx="10424928" cy="2085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223F99"/>
                </a:solidFill>
                <a:latin typeface="Manofa"/>
              </a:rPr>
              <a:t>IK TOON AAN ANDEREN HOE IK ME VOEL.</a:t>
            </a:r>
          </a:p>
        </p:txBody>
      </p:sp>
      <p:sp>
        <p:nvSpPr>
          <p:cNvPr name="TextBox 7" id="7"/>
          <p:cNvSpPr txBox="true"/>
          <p:nvPr/>
        </p:nvSpPr>
        <p:spPr>
          <a:xfrm rot="-1044745">
            <a:off x="7429689" y="5200214"/>
            <a:ext cx="8589486" cy="3425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223F99"/>
                </a:solidFill>
                <a:latin typeface="Manofa"/>
              </a:rPr>
              <a:t>IK VERSTOP MIJN GEVOELENS VOOR ANDEREN.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D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1098643">
            <a:off x="13186014" y="-685422"/>
            <a:ext cx="4684611" cy="4404733"/>
          </a:xfrm>
          <a:custGeom>
            <a:avLst/>
            <a:gdLst/>
            <a:ahLst/>
            <a:cxnLst/>
            <a:rect r="r" b="b" t="t" l="l"/>
            <a:pathLst>
              <a:path h="4404733" w="4684611">
                <a:moveTo>
                  <a:pt x="4684611" y="0"/>
                </a:moveTo>
                <a:lnTo>
                  <a:pt x="0" y="0"/>
                </a:lnTo>
                <a:lnTo>
                  <a:pt x="0" y="4404733"/>
                </a:lnTo>
                <a:lnTo>
                  <a:pt x="4684611" y="4404733"/>
                </a:lnTo>
                <a:lnTo>
                  <a:pt x="4684611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6500" y="1028700"/>
            <a:ext cx="11974478" cy="4699723"/>
          </a:xfrm>
          <a:custGeom>
            <a:avLst/>
            <a:gdLst/>
            <a:ahLst/>
            <a:cxnLst/>
            <a:rect r="r" b="b" t="t" l="l"/>
            <a:pathLst>
              <a:path h="4699723" w="11974478">
                <a:moveTo>
                  <a:pt x="0" y="0"/>
                </a:moveTo>
                <a:lnTo>
                  <a:pt x="11974478" y="0"/>
                </a:lnTo>
                <a:lnTo>
                  <a:pt x="11974478" y="4699723"/>
                </a:lnTo>
                <a:lnTo>
                  <a:pt x="0" y="46997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537994">
            <a:off x="1461608" y="4869725"/>
            <a:ext cx="4085309" cy="6095687"/>
          </a:xfrm>
          <a:custGeom>
            <a:avLst/>
            <a:gdLst/>
            <a:ahLst/>
            <a:cxnLst/>
            <a:rect r="r" b="b" t="t" l="l"/>
            <a:pathLst>
              <a:path h="6095687" w="4085309">
                <a:moveTo>
                  <a:pt x="0" y="0"/>
                </a:moveTo>
                <a:lnTo>
                  <a:pt x="4085310" y="0"/>
                </a:lnTo>
                <a:lnTo>
                  <a:pt x="4085310" y="6095687"/>
                </a:lnTo>
                <a:lnTo>
                  <a:pt x="0" y="60956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0539519">
            <a:off x="5542152" y="4378126"/>
            <a:ext cx="11974478" cy="4711270"/>
          </a:xfrm>
          <a:custGeom>
            <a:avLst/>
            <a:gdLst/>
            <a:ahLst/>
            <a:cxnLst/>
            <a:rect r="r" b="b" t="t" l="l"/>
            <a:pathLst>
              <a:path h="4711270" w="11974478">
                <a:moveTo>
                  <a:pt x="0" y="0"/>
                </a:moveTo>
                <a:lnTo>
                  <a:pt x="11974478" y="0"/>
                </a:lnTo>
                <a:lnTo>
                  <a:pt x="11974478" y="4711270"/>
                </a:lnTo>
                <a:lnTo>
                  <a:pt x="0" y="4711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-797446">
            <a:off x="2328419" y="2000489"/>
            <a:ext cx="10424928" cy="2644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223F99"/>
                </a:solidFill>
                <a:latin typeface="Manofa"/>
              </a:rPr>
              <a:t>ALS VEEL KINDEREN NAAR SCHOOL GAAN, IS DAT GOED VOOR HET HELE LAND .</a:t>
            </a:r>
          </a:p>
        </p:txBody>
      </p:sp>
      <p:sp>
        <p:nvSpPr>
          <p:cNvPr name="TextBox 7" id="7"/>
          <p:cNvSpPr txBox="true"/>
          <p:nvPr/>
        </p:nvSpPr>
        <p:spPr>
          <a:xfrm rot="-1044745">
            <a:off x="6700936" y="5287107"/>
            <a:ext cx="10216566" cy="319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223F99"/>
                </a:solidFill>
                <a:latin typeface="Manofa"/>
              </a:rPr>
              <a:t>HET MAAKT WEINIG UIT </a:t>
            </a:r>
          </a:p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223F99"/>
                </a:solidFill>
                <a:latin typeface="Manofa"/>
              </a:rPr>
              <a:t>VOOR EEN LAND OF ER VEEL OF WEINIG KINDEREN NAAR SCHOOL GAAN.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D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0020" y="2204527"/>
            <a:ext cx="17476875" cy="5210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20"/>
              </a:lnSpc>
            </a:pPr>
          </a:p>
          <a:p>
            <a:pPr algn="ctr">
              <a:lnSpc>
                <a:spcPts val="10220"/>
              </a:lnSpc>
            </a:pPr>
            <a:r>
              <a:rPr lang="en-US" sz="7300">
                <a:solidFill>
                  <a:srgbClr val="223F99"/>
                </a:solidFill>
                <a:latin typeface="Manofa"/>
              </a:rPr>
              <a:t>WAT VIND JIJ HET BELANGRIJKSTE?</a:t>
            </a:r>
          </a:p>
          <a:p>
            <a:pPr algn="ctr">
              <a:lnSpc>
                <a:spcPts val="10780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true" rot="5961906">
            <a:off x="-483828" y="4105152"/>
            <a:ext cx="4936822" cy="6619080"/>
          </a:xfrm>
          <a:custGeom>
            <a:avLst/>
            <a:gdLst/>
            <a:ahLst/>
            <a:cxnLst/>
            <a:rect r="r" b="b" t="t" l="l"/>
            <a:pathLst>
              <a:path h="6619080" w="4936822">
                <a:moveTo>
                  <a:pt x="0" y="6619079"/>
                </a:moveTo>
                <a:lnTo>
                  <a:pt x="4936823" y="6619079"/>
                </a:lnTo>
                <a:lnTo>
                  <a:pt x="4936823" y="0"/>
                </a:lnTo>
                <a:lnTo>
                  <a:pt x="0" y="0"/>
                </a:lnTo>
                <a:lnTo>
                  <a:pt x="0" y="6619079"/>
                </a:lnTo>
                <a:close/>
              </a:path>
            </a:pathLst>
          </a:custGeom>
          <a:blipFill>
            <a:blip r:embed="rId2"/>
            <a:stretch>
              <a:fillRect l="-4390" t="0" r="-439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500557">
            <a:off x="190628" y="719537"/>
            <a:ext cx="2675821" cy="604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65"/>
              </a:lnSpc>
            </a:pPr>
            <a:r>
              <a:rPr lang="en-US" sz="5331">
                <a:solidFill>
                  <a:srgbClr val="2E6A72"/>
                </a:solidFill>
                <a:latin typeface="Manofa"/>
              </a:rPr>
              <a:t>reeks 2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D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3277"/>
            <a:ext cx="6539004" cy="7860968"/>
          </a:xfrm>
          <a:custGeom>
            <a:avLst/>
            <a:gdLst/>
            <a:ahLst/>
            <a:cxnLst/>
            <a:rect r="r" b="b" t="t" l="l"/>
            <a:pathLst>
              <a:path h="7860968" w="6539004">
                <a:moveTo>
                  <a:pt x="0" y="0"/>
                </a:moveTo>
                <a:lnTo>
                  <a:pt x="6539004" y="0"/>
                </a:lnTo>
                <a:lnTo>
                  <a:pt x="6539004" y="7860968"/>
                </a:lnTo>
                <a:lnTo>
                  <a:pt x="0" y="7860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6500" y="1028700"/>
            <a:ext cx="11974478" cy="4699723"/>
          </a:xfrm>
          <a:custGeom>
            <a:avLst/>
            <a:gdLst/>
            <a:ahLst/>
            <a:cxnLst/>
            <a:rect r="r" b="b" t="t" l="l"/>
            <a:pathLst>
              <a:path h="4699723" w="11974478">
                <a:moveTo>
                  <a:pt x="0" y="0"/>
                </a:moveTo>
                <a:lnTo>
                  <a:pt x="11974478" y="0"/>
                </a:lnTo>
                <a:lnTo>
                  <a:pt x="11974478" y="4699723"/>
                </a:lnTo>
                <a:lnTo>
                  <a:pt x="0" y="46997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524427" y="0"/>
            <a:ext cx="3734873" cy="5143500"/>
          </a:xfrm>
          <a:custGeom>
            <a:avLst/>
            <a:gdLst/>
            <a:ahLst/>
            <a:cxnLst/>
            <a:rect r="r" b="b" t="t" l="l"/>
            <a:pathLst>
              <a:path h="5143500" w="3734873">
                <a:moveTo>
                  <a:pt x="0" y="0"/>
                </a:moveTo>
                <a:lnTo>
                  <a:pt x="3734873" y="0"/>
                </a:lnTo>
                <a:lnTo>
                  <a:pt x="373487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0539519">
            <a:off x="5542152" y="4378126"/>
            <a:ext cx="11974478" cy="4711270"/>
          </a:xfrm>
          <a:custGeom>
            <a:avLst/>
            <a:gdLst/>
            <a:ahLst/>
            <a:cxnLst/>
            <a:rect r="r" b="b" t="t" l="l"/>
            <a:pathLst>
              <a:path h="4711270" w="11974478">
                <a:moveTo>
                  <a:pt x="0" y="0"/>
                </a:moveTo>
                <a:lnTo>
                  <a:pt x="11974478" y="0"/>
                </a:lnTo>
                <a:lnTo>
                  <a:pt x="11974478" y="4711270"/>
                </a:lnTo>
                <a:lnTo>
                  <a:pt x="0" y="4711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-797446">
            <a:off x="3536689" y="2444182"/>
            <a:ext cx="8589486" cy="2273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223F99"/>
                </a:solidFill>
                <a:latin typeface="Manofa"/>
              </a:rPr>
              <a:t>EEN DIPLOMA HALEN</a:t>
            </a:r>
          </a:p>
        </p:txBody>
      </p:sp>
      <p:sp>
        <p:nvSpPr>
          <p:cNvPr name="TextBox 7" id="7"/>
          <p:cNvSpPr txBox="true"/>
          <p:nvPr/>
        </p:nvSpPr>
        <p:spPr>
          <a:xfrm rot="-1044745">
            <a:off x="7657628" y="5752882"/>
            <a:ext cx="8589486" cy="2273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223F99"/>
                </a:solidFill>
                <a:latin typeface="Manofa"/>
              </a:rPr>
              <a:t>HET HUISHOUDEN LEREN DOEN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D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3277"/>
            <a:ext cx="6539004" cy="7860968"/>
          </a:xfrm>
          <a:custGeom>
            <a:avLst/>
            <a:gdLst/>
            <a:ahLst/>
            <a:cxnLst/>
            <a:rect r="r" b="b" t="t" l="l"/>
            <a:pathLst>
              <a:path h="7860968" w="6539004">
                <a:moveTo>
                  <a:pt x="0" y="0"/>
                </a:moveTo>
                <a:lnTo>
                  <a:pt x="6539004" y="0"/>
                </a:lnTo>
                <a:lnTo>
                  <a:pt x="6539004" y="7860968"/>
                </a:lnTo>
                <a:lnTo>
                  <a:pt x="0" y="7860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6500" y="1028700"/>
            <a:ext cx="11974478" cy="4699723"/>
          </a:xfrm>
          <a:custGeom>
            <a:avLst/>
            <a:gdLst/>
            <a:ahLst/>
            <a:cxnLst/>
            <a:rect r="r" b="b" t="t" l="l"/>
            <a:pathLst>
              <a:path h="4699723" w="11974478">
                <a:moveTo>
                  <a:pt x="0" y="0"/>
                </a:moveTo>
                <a:lnTo>
                  <a:pt x="11974478" y="0"/>
                </a:lnTo>
                <a:lnTo>
                  <a:pt x="11974478" y="4699723"/>
                </a:lnTo>
                <a:lnTo>
                  <a:pt x="0" y="46997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524427" y="0"/>
            <a:ext cx="3734873" cy="5143500"/>
          </a:xfrm>
          <a:custGeom>
            <a:avLst/>
            <a:gdLst/>
            <a:ahLst/>
            <a:cxnLst/>
            <a:rect r="r" b="b" t="t" l="l"/>
            <a:pathLst>
              <a:path h="5143500" w="3734873">
                <a:moveTo>
                  <a:pt x="0" y="0"/>
                </a:moveTo>
                <a:lnTo>
                  <a:pt x="3734873" y="0"/>
                </a:lnTo>
                <a:lnTo>
                  <a:pt x="373487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0539519">
            <a:off x="5542152" y="4378126"/>
            <a:ext cx="11974478" cy="4711270"/>
          </a:xfrm>
          <a:custGeom>
            <a:avLst/>
            <a:gdLst/>
            <a:ahLst/>
            <a:cxnLst/>
            <a:rect r="r" b="b" t="t" l="l"/>
            <a:pathLst>
              <a:path h="4711270" w="11974478">
                <a:moveTo>
                  <a:pt x="0" y="0"/>
                </a:moveTo>
                <a:lnTo>
                  <a:pt x="11974478" y="0"/>
                </a:lnTo>
                <a:lnTo>
                  <a:pt x="11974478" y="4711270"/>
                </a:lnTo>
                <a:lnTo>
                  <a:pt x="0" y="4711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-797446">
            <a:off x="3517931" y="1600682"/>
            <a:ext cx="8589486" cy="3425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223F99"/>
                </a:solidFill>
                <a:latin typeface="Manofa"/>
              </a:rPr>
              <a:t>GELIJKE RECHTEN VOOR JONGENS EN MEISJES</a:t>
            </a:r>
          </a:p>
        </p:txBody>
      </p:sp>
      <p:sp>
        <p:nvSpPr>
          <p:cNvPr name="TextBox 7" id="7"/>
          <p:cNvSpPr txBox="true"/>
          <p:nvPr/>
        </p:nvSpPr>
        <p:spPr>
          <a:xfrm rot="-1044745">
            <a:off x="7207665" y="5372919"/>
            <a:ext cx="8589486" cy="195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69"/>
              </a:lnSpc>
            </a:pPr>
            <a:r>
              <a:rPr lang="en-US" sz="6499">
                <a:solidFill>
                  <a:srgbClr val="223F99"/>
                </a:solidFill>
                <a:latin typeface="Manofa"/>
              </a:rPr>
              <a:t>EEN DUIDELIJKE TAAKVERDELING</a:t>
            </a:r>
            <a:r>
              <a:rPr lang="en-US" sz="6499">
                <a:solidFill>
                  <a:srgbClr val="223F99"/>
                </a:solidFill>
                <a:latin typeface="Manofa"/>
              </a:rPr>
              <a:t> </a:t>
            </a:r>
          </a:p>
        </p:txBody>
      </p:sp>
      <p:sp>
        <p:nvSpPr>
          <p:cNvPr name="TextBox 8" id="8"/>
          <p:cNvSpPr txBox="true"/>
          <p:nvPr/>
        </p:nvSpPr>
        <p:spPr>
          <a:xfrm rot="-1044745">
            <a:off x="7514214" y="7171975"/>
            <a:ext cx="8589486" cy="1126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500">
                <a:solidFill>
                  <a:srgbClr val="223F99"/>
                </a:solidFill>
                <a:latin typeface="Manofa"/>
              </a:rPr>
              <a:t>bv. de jongens gaan studeren terwijl de meisjes het huishouden doen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D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03277"/>
            <a:ext cx="6539004" cy="7860968"/>
          </a:xfrm>
          <a:custGeom>
            <a:avLst/>
            <a:gdLst/>
            <a:ahLst/>
            <a:cxnLst/>
            <a:rect r="r" b="b" t="t" l="l"/>
            <a:pathLst>
              <a:path h="7860968" w="6539004">
                <a:moveTo>
                  <a:pt x="0" y="0"/>
                </a:moveTo>
                <a:lnTo>
                  <a:pt x="6539004" y="0"/>
                </a:lnTo>
                <a:lnTo>
                  <a:pt x="6539004" y="7860968"/>
                </a:lnTo>
                <a:lnTo>
                  <a:pt x="0" y="7860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6500" y="1028700"/>
            <a:ext cx="11974478" cy="4699723"/>
          </a:xfrm>
          <a:custGeom>
            <a:avLst/>
            <a:gdLst/>
            <a:ahLst/>
            <a:cxnLst/>
            <a:rect r="r" b="b" t="t" l="l"/>
            <a:pathLst>
              <a:path h="4699723" w="11974478">
                <a:moveTo>
                  <a:pt x="0" y="0"/>
                </a:moveTo>
                <a:lnTo>
                  <a:pt x="11974478" y="0"/>
                </a:lnTo>
                <a:lnTo>
                  <a:pt x="11974478" y="4699723"/>
                </a:lnTo>
                <a:lnTo>
                  <a:pt x="0" y="46997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524427" y="0"/>
            <a:ext cx="3734873" cy="5143500"/>
          </a:xfrm>
          <a:custGeom>
            <a:avLst/>
            <a:gdLst/>
            <a:ahLst/>
            <a:cxnLst/>
            <a:rect r="r" b="b" t="t" l="l"/>
            <a:pathLst>
              <a:path h="5143500" w="3734873">
                <a:moveTo>
                  <a:pt x="0" y="0"/>
                </a:moveTo>
                <a:lnTo>
                  <a:pt x="3734873" y="0"/>
                </a:lnTo>
                <a:lnTo>
                  <a:pt x="373487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0539519">
            <a:off x="5542152" y="4378126"/>
            <a:ext cx="11974478" cy="4711270"/>
          </a:xfrm>
          <a:custGeom>
            <a:avLst/>
            <a:gdLst/>
            <a:ahLst/>
            <a:cxnLst/>
            <a:rect r="r" b="b" t="t" l="l"/>
            <a:pathLst>
              <a:path h="4711270" w="11974478">
                <a:moveTo>
                  <a:pt x="0" y="0"/>
                </a:moveTo>
                <a:lnTo>
                  <a:pt x="11974478" y="0"/>
                </a:lnTo>
                <a:lnTo>
                  <a:pt x="11974478" y="4711270"/>
                </a:lnTo>
                <a:lnTo>
                  <a:pt x="0" y="4711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-797446">
            <a:off x="3517931" y="1600682"/>
            <a:ext cx="8589486" cy="3425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223F99"/>
                </a:solidFill>
                <a:latin typeface="Manofa"/>
              </a:rPr>
              <a:t>ELKE DAG NAAR SCHOOL KUNNEN GAAN</a:t>
            </a:r>
          </a:p>
        </p:txBody>
      </p:sp>
      <p:sp>
        <p:nvSpPr>
          <p:cNvPr name="TextBox 7" id="7"/>
          <p:cNvSpPr txBox="true"/>
          <p:nvPr/>
        </p:nvSpPr>
        <p:spPr>
          <a:xfrm rot="-1044745">
            <a:off x="7234648" y="5753956"/>
            <a:ext cx="8589486" cy="1959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69"/>
              </a:lnSpc>
            </a:pPr>
            <a:r>
              <a:rPr lang="en-US" sz="6499">
                <a:solidFill>
                  <a:srgbClr val="223F99"/>
                </a:solidFill>
                <a:latin typeface="Manofa"/>
              </a:rPr>
              <a:t>4 DAGEN PER WEEK VRIJ ZIJN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D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04798" y="2185777"/>
            <a:ext cx="11878404" cy="5915445"/>
          </a:xfrm>
          <a:custGeom>
            <a:avLst/>
            <a:gdLst/>
            <a:ahLst/>
            <a:cxnLst/>
            <a:rect r="r" b="b" t="t" l="l"/>
            <a:pathLst>
              <a:path h="5915445" w="11878404">
                <a:moveTo>
                  <a:pt x="0" y="0"/>
                </a:moveTo>
                <a:lnTo>
                  <a:pt x="11878404" y="0"/>
                </a:lnTo>
                <a:lnTo>
                  <a:pt x="11878404" y="5915446"/>
                </a:lnTo>
                <a:lnTo>
                  <a:pt x="0" y="5915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>
            <a:hlinkClick r:id="rId4" tooltip="https://www.youtube.com/watch?v=uoI2S9firv4"/>
          </p:cNvPr>
          <p:cNvSpPr/>
          <p:nvPr/>
        </p:nvSpPr>
        <p:spPr>
          <a:xfrm flipH="false" flipV="false" rot="443586">
            <a:off x="3092275" y="1337123"/>
            <a:ext cx="12103450" cy="7394971"/>
          </a:xfrm>
          <a:custGeom>
            <a:avLst/>
            <a:gdLst/>
            <a:ahLst/>
            <a:cxnLst/>
            <a:rect r="r" b="b" t="t" l="l"/>
            <a:pathLst>
              <a:path h="7394971" w="12103450">
                <a:moveTo>
                  <a:pt x="0" y="0"/>
                </a:moveTo>
                <a:lnTo>
                  <a:pt x="12103450" y="0"/>
                </a:lnTo>
                <a:lnTo>
                  <a:pt x="12103450" y="7394971"/>
                </a:lnTo>
                <a:lnTo>
                  <a:pt x="0" y="73949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653921">
            <a:off x="1414921" y="6707573"/>
            <a:ext cx="2787299" cy="2787299"/>
          </a:xfrm>
          <a:custGeom>
            <a:avLst/>
            <a:gdLst/>
            <a:ahLst/>
            <a:cxnLst/>
            <a:rect r="r" b="b" t="t" l="l"/>
            <a:pathLst>
              <a:path h="2787299" w="2787299">
                <a:moveTo>
                  <a:pt x="0" y="0"/>
                </a:moveTo>
                <a:lnTo>
                  <a:pt x="2787300" y="0"/>
                </a:lnTo>
                <a:lnTo>
                  <a:pt x="2787300" y="2787299"/>
                </a:lnTo>
                <a:lnTo>
                  <a:pt x="0" y="2787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891310" y="286687"/>
            <a:ext cx="11651122" cy="1899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50"/>
              </a:lnSpc>
            </a:pPr>
            <a:r>
              <a:rPr lang="en-US" sz="3607">
                <a:solidFill>
                  <a:srgbClr val="223F99"/>
                </a:solidFill>
                <a:latin typeface="Manofa"/>
              </a:rPr>
              <a:t>BEKIJK HET FILMPJE OVER DE INDIASE MEISJES OP SCHOOL.</a:t>
            </a:r>
          </a:p>
          <a:p>
            <a:pPr algn="ctr">
              <a:lnSpc>
                <a:spcPts val="5050"/>
              </a:lnSpc>
            </a:p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D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0381504">
            <a:off x="5773601" y="4731200"/>
            <a:ext cx="11974478" cy="4711270"/>
          </a:xfrm>
          <a:custGeom>
            <a:avLst/>
            <a:gdLst/>
            <a:ahLst/>
            <a:cxnLst/>
            <a:rect r="r" b="b" t="t" l="l"/>
            <a:pathLst>
              <a:path h="4711270" w="11974478">
                <a:moveTo>
                  <a:pt x="0" y="0"/>
                </a:moveTo>
                <a:lnTo>
                  <a:pt x="11974478" y="0"/>
                </a:lnTo>
                <a:lnTo>
                  <a:pt x="11974478" y="4711270"/>
                </a:lnTo>
                <a:lnTo>
                  <a:pt x="0" y="4711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36103">
            <a:off x="1576148" y="1237258"/>
            <a:ext cx="11974478" cy="4711270"/>
          </a:xfrm>
          <a:custGeom>
            <a:avLst/>
            <a:gdLst/>
            <a:ahLst/>
            <a:cxnLst/>
            <a:rect r="r" b="b" t="t" l="l"/>
            <a:pathLst>
              <a:path h="4711270" w="11974478">
                <a:moveTo>
                  <a:pt x="0" y="0"/>
                </a:moveTo>
                <a:lnTo>
                  <a:pt x="11974478" y="0"/>
                </a:lnTo>
                <a:lnTo>
                  <a:pt x="11974478" y="4711270"/>
                </a:lnTo>
                <a:lnTo>
                  <a:pt x="0" y="47112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064631" y="1740435"/>
            <a:ext cx="2820521" cy="2281138"/>
          </a:xfrm>
          <a:custGeom>
            <a:avLst/>
            <a:gdLst/>
            <a:ahLst/>
            <a:cxnLst/>
            <a:rect r="r" b="b" t="t" l="l"/>
            <a:pathLst>
              <a:path h="2281138" w="2820521">
                <a:moveTo>
                  <a:pt x="0" y="0"/>
                </a:moveTo>
                <a:lnTo>
                  <a:pt x="2820521" y="0"/>
                </a:lnTo>
                <a:lnTo>
                  <a:pt x="2820521" y="2281138"/>
                </a:lnTo>
                <a:lnTo>
                  <a:pt x="0" y="22811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-1077090">
            <a:off x="3250543" y="2157775"/>
            <a:ext cx="8589486" cy="3143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223F99"/>
                </a:solidFill>
                <a:latin typeface="Manofa"/>
              </a:rPr>
              <a:t>IK DRAAG HET LIEFST EEN ROK OP SCHOOL.</a:t>
            </a:r>
          </a:p>
        </p:txBody>
      </p:sp>
      <p:sp>
        <p:nvSpPr>
          <p:cNvPr name="TextBox 6" id="6"/>
          <p:cNvSpPr txBox="true"/>
          <p:nvPr/>
        </p:nvSpPr>
        <p:spPr>
          <a:xfrm rot="-1077090">
            <a:off x="7636359" y="5761355"/>
            <a:ext cx="8589486" cy="3143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223F99"/>
                </a:solidFill>
                <a:latin typeface="Manofa"/>
              </a:rPr>
              <a:t>IK DRAAG HET LIEFST EEN BROEK OP SCHOOL.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1482281">
            <a:off x="1428606" y="6548517"/>
            <a:ext cx="2820521" cy="2281138"/>
          </a:xfrm>
          <a:custGeom>
            <a:avLst/>
            <a:gdLst/>
            <a:ahLst/>
            <a:cxnLst/>
            <a:rect r="r" b="b" t="t" l="l"/>
            <a:pathLst>
              <a:path h="2281138" w="2820521">
                <a:moveTo>
                  <a:pt x="0" y="0"/>
                </a:moveTo>
                <a:lnTo>
                  <a:pt x="2820521" y="0"/>
                </a:lnTo>
                <a:lnTo>
                  <a:pt x="2820521" y="2281138"/>
                </a:lnTo>
                <a:lnTo>
                  <a:pt x="0" y="22811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D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0381504">
            <a:off x="5773601" y="4731200"/>
            <a:ext cx="11974478" cy="4711270"/>
          </a:xfrm>
          <a:custGeom>
            <a:avLst/>
            <a:gdLst/>
            <a:ahLst/>
            <a:cxnLst/>
            <a:rect r="r" b="b" t="t" l="l"/>
            <a:pathLst>
              <a:path h="4711270" w="11974478">
                <a:moveTo>
                  <a:pt x="0" y="0"/>
                </a:moveTo>
                <a:lnTo>
                  <a:pt x="11974478" y="0"/>
                </a:lnTo>
                <a:lnTo>
                  <a:pt x="11974478" y="4711270"/>
                </a:lnTo>
                <a:lnTo>
                  <a:pt x="0" y="4711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36103">
            <a:off x="1576148" y="1237258"/>
            <a:ext cx="11974478" cy="4711270"/>
          </a:xfrm>
          <a:custGeom>
            <a:avLst/>
            <a:gdLst/>
            <a:ahLst/>
            <a:cxnLst/>
            <a:rect r="r" b="b" t="t" l="l"/>
            <a:pathLst>
              <a:path h="4711270" w="11974478">
                <a:moveTo>
                  <a:pt x="0" y="0"/>
                </a:moveTo>
                <a:lnTo>
                  <a:pt x="11974478" y="0"/>
                </a:lnTo>
                <a:lnTo>
                  <a:pt x="11974478" y="4711270"/>
                </a:lnTo>
                <a:lnTo>
                  <a:pt x="0" y="47112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064631" y="1740435"/>
            <a:ext cx="2820521" cy="2281138"/>
          </a:xfrm>
          <a:custGeom>
            <a:avLst/>
            <a:gdLst/>
            <a:ahLst/>
            <a:cxnLst/>
            <a:rect r="r" b="b" t="t" l="l"/>
            <a:pathLst>
              <a:path h="2281138" w="2820521">
                <a:moveTo>
                  <a:pt x="0" y="0"/>
                </a:moveTo>
                <a:lnTo>
                  <a:pt x="2820521" y="0"/>
                </a:lnTo>
                <a:lnTo>
                  <a:pt x="2820521" y="2281138"/>
                </a:lnTo>
                <a:lnTo>
                  <a:pt x="0" y="22811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-1077090">
            <a:off x="3250543" y="2157775"/>
            <a:ext cx="8589486" cy="3143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223F99"/>
                </a:solidFill>
                <a:latin typeface="Manofa"/>
              </a:rPr>
              <a:t>IK ZOU GRAAG EEN UNIFORM DRAGEN OP SCHOOL .</a:t>
            </a:r>
          </a:p>
        </p:txBody>
      </p:sp>
      <p:sp>
        <p:nvSpPr>
          <p:cNvPr name="TextBox 6" id="6"/>
          <p:cNvSpPr txBox="true"/>
          <p:nvPr/>
        </p:nvSpPr>
        <p:spPr>
          <a:xfrm rot="-1077090">
            <a:off x="7636359" y="5761355"/>
            <a:ext cx="8589486" cy="3143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223F99"/>
                </a:solidFill>
                <a:latin typeface="Manofa"/>
              </a:rPr>
              <a:t>IK DRAAG LIEVER GEEN UNIFORM OP SCHOOL 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1482281">
            <a:off x="1428606" y="6548517"/>
            <a:ext cx="2820521" cy="2281138"/>
          </a:xfrm>
          <a:custGeom>
            <a:avLst/>
            <a:gdLst/>
            <a:ahLst/>
            <a:cxnLst/>
            <a:rect r="r" b="b" t="t" l="l"/>
            <a:pathLst>
              <a:path h="2281138" w="2820521">
                <a:moveTo>
                  <a:pt x="0" y="0"/>
                </a:moveTo>
                <a:lnTo>
                  <a:pt x="2820521" y="0"/>
                </a:lnTo>
                <a:lnTo>
                  <a:pt x="2820521" y="2281138"/>
                </a:lnTo>
                <a:lnTo>
                  <a:pt x="0" y="22811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D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0381504">
            <a:off x="5773601" y="4731200"/>
            <a:ext cx="11974478" cy="4711270"/>
          </a:xfrm>
          <a:custGeom>
            <a:avLst/>
            <a:gdLst/>
            <a:ahLst/>
            <a:cxnLst/>
            <a:rect r="r" b="b" t="t" l="l"/>
            <a:pathLst>
              <a:path h="4711270" w="11974478">
                <a:moveTo>
                  <a:pt x="0" y="0"/>
                </a:moveTo>
                <a:lnTo>
                  <a:pt x="11974478" y="0"/>
                </a:lnTo>
                <a:lnTo>
                  <a:pt x="11974478" y="4711270"/>
                </a:lnTo>
                <a:lnTo>
                  <a:pt x="0" y="4711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36103">
            <a:off x="1576148" y="1237258"/>
            <a:ext cx="11974478" cy="4711270"/>
          </a:xfrm>
          <a:custGeom>
            <a:avLst/>
            <a:gdLst/>
            <a:ahLst/>
            <a:cxnLst/>
            <a:rect r="r" b="b" t="t" l="l"/>
            <a:pathLst>
              <a:path h="4711270" w="11974478">
                <a:moveTo>
                  <a:pt x="0" y="0"/>
                </a:moveTo>
                <a:lnTo>
                  <a:pt x="11974478" y="0"/>
                </a:lnTo>
                <a:lnTo>
                  <a:pt x="11974478" y="4711270"/>
                </a:lnTo>
                <a:lnTo>
                  <a:pt x="0" y="47112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064631" y="1740435"/>
            <a:ext cx="2820521" cy="2281138"/>
          </a:xfrm>
          <a:custGeom>
            <a:avLst/>
            <a:gdLst/>
            <a:ahLst/>
            <a:cxnLst/>
            <a:rect r="r" b="b" t="t" l="l"/>
            <a:pathLst>
              <a:path h="2281138" w="2820521">
                <a:moveTo>
                  <a:pt x="0" y="0"/>
                </a:moveTo>
                <a:lnTo>
                  <a:pt x="2820521" y="0"/>
                </a:lnTo>
                <a:lnTo>
                  <a:pt x="2820521" y="2281138"/>
                </a:lnTo>
                <a:lnTo>
                  <a:pt x="0" y="22811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-1077090">
            <a:off x="2104735" y="2146802"/>
            <a:ext cx="10553565" cy="2644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223F99"/>
                </a:solidFill>
                <a:latin typeface="Manofa"/>
              </a:rPr>
              <a:t>IK MAG KIEZEN WELKE KLEREN IK DRAAG OM NAAR SCHOOL TE GAAN.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1482281">
            <a:off x="1428606" y="6548517"/>
            <a:ext cx="2820521" cy="2281138"/>
          </a:xfrm>
          <a:custGeom>
            <a:avLst/>
            <a:gdLst/>
            <a:ahLst/>
            <a:cxnLst/>
            <a:rect r="r" b="b" t="t" l="l"/>
            <a:pathLst>
              <a:path h="2281138" w="2820521">
                <a:moveTo>
                  <a:pt x="0" y="0"/>
                </a:moveTo>
                <a:lnTo>
                  <a:pt x="2820521" y="0"/>
                </a:lnTo>
                <a:lnTo>
                  <a:pt x="2820521" y="2281138"/>
                </a:lnTo>
                <a:lnTo>
                  <a:pt x="0" y="22811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1077090">
            <a:off x="6467349" y="5945046"/>
            <a:ext cx="10553565" cy="2644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223F99"/>
                </a:solidFill>
                <a:latin typeface="Manofa"/>
              </a:rPr>
              <a:t>MIJN OUDERS KIEZEN 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223F99"/>
                </a:solidFill>
                <a:latin typeface="Manofa"/>
              </a:rPr>
              <a:t>WELKE KLEREN IK DRAAG OM NAAR SCHOOL TE GAAN.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D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379101" y="952500"/>
            <a:ext cx="13512721" cy="8286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22"/>
              </a:lnSpc>
            </a:pPr>
            <a:r>
              <a:rPr lang="en-US" sz="8600" spc="-627">
                <a:solidFill>
                  <a:srgbClr val="223F99"/>
                </a:solidFill>
                <a:latin typeface="Manofa"/>
              </a:rPr>
              <a:t>KRIJGEN JONGENS EN MEISJES </a:t>
            </a:r>
          </a:p>
          <a:p>
            <a:pPr algn="ctr">
              <a:lnSpc>
                <a:spcPts val="10922"/>
              </a:lnSpc>
            </a:pPr>
            <a:r>
              <a:rPr lang="en-US" sz="8600" spc="-627">
                <a:solidFill>
                  <a:srgbClr val="223F99"/>
                </a:solidFill>
                <a:latin typeface="Manofa"/>
              </a:rPr>
              <a:t>OVERAL IN DE WERELD </a:t>
            </a:r>
          </a:p>
          <a:p>
            <a:pPr algn="ctr">
              <a:lnSpc>
                <a:spcPts val="10922"/>
              </a:lnSpc>
            </a:pPr>
            <a:r>
              <a:rPr lang="en-US" sz="8600" spc="-627">
                <a:solidFill>
                  <a:srgbClr val="223F99"/>
                </a:solidFill>
                <a:latin typeface="Manofa"/>
              </a:rPr>
              <a:t>EVENVEEL KANSEN </a:t>
            </a:r>
          </a:p>
          <a:p>
            <a:pPr algn="ctr">
              <a:lnSpc>
                <a:spcPts val="10922"/>
              </a:lnSpc>
            </a:pPr>
            <a:r>
              <a:rPr lang="en-US" sz="8600" spc="-627">
                <a:solidFill>
                  <a:srgbClr val="223F99"/>
                </a:solidFill>
                <a:latin typeface="Manofa"/>
              </a:rPr>
              <a:t>OM NAAR SCHOOL TE GAAN?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0">
            <a:off x="-1991380" y="208835"/>
            <a:ext cx="6539004" cy="7860968"/>
          </a:xfrm>
          <a:custGeom>
            <a:avLst/>
            <a:gdLst/>
            <a:ahLst/>
            <a:cxnLst/>
            <a:rect r="r" b="b" t="t" l="l"/>
            <a:pathLst>
              <a:path h="7860968" w="6539004">
                <a:moveTo>
                  <a:pt x="6539004" y="0"/>
                </a:moveTo>
                <a:lnTo>
                  <a:pt x="0" y="0"/>
                </a:lnTo>
                <a:lnTo>
                  <a:pt x="0" y="7860968"/>
                </a:lnTo>
                <a:lnTo>
                  <a:pt x="6539004" y="7860968"/>
                </a:lnTo>
                <a:lnTo>
                  <a:pt x="6539004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D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0381504">
            <a:off x="5773601" y="4731200"/>
            <a:ext cx="11974478" cy="4711270"/>
          </a:xfrm>
          <a:custGeom>
            <a:avLst/>
            <a:gdLst/>
            <a:ahLst/>
            <a:cxnLst/>
            <a:rect r="r" b="b" t="t" l="l"/>
            <a:pathLst>
              <a:path h="4711270" w="11974478">
                <a:moveTo>
                  <a:pt x="0" y="0"/>
                </a:moveTo>
                <a:lnTo>
                  <a:pt x="11974478" y="0"/>
                </a:lnTo>
                <a:lnTo>
                  <a:pt x="11974478" y="4711270"/>
                </a:lnTo>
                <a:lnTo>
                  <a:pt x="0" y="4711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36103">
            <a:off x="1576148" y="1237258"/>
            <a:ext cx="11974478" cy="4711270"/>
          </a:xfrm>
          <a:custGeom>
            <a:avLst/>
            <a:gdLst/>
            <a:ahLst/>
            <a:cxnLst/>
            <a:rect r="r" b="b" t="t" l="l"/>
            <a:pathLst>
              <a:path h="4711270" w="11974478">
                <a:moveTo>
                  <a:pt x="0" y="0"/>
                </a:moveTo>
                <a:lnTo>
                  <a:pt x="11974478" y="0"/>
                </a:lnTo>
                <a:lnTo>
                  <a:pt x="11974478" y="4711270"/>
                </a:lnTo>
                <a:lnTo>
                  <a:pt x="0" y="47112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064631" y="1740435"/>
            <a:ext cx="2820521" cy="2281138"/>
          </a:xfrm>
          <a:custGeom>
            <a:avLst/>
            <a:gdLst/>
            <a:ahLst/>
            <a:cxnLst/>
            <a:rect r="r" b="b" t="t" l="l"/>
            <a:pathLst>
              <a:path h="2281138" w="2820521">
                <a:moveTo>
                  <a:pt x="0" y="0"/>
                </a:moveTo>
                <a:lnTo>
                  <a:pt x="2820521" y="0"/>
                </a:lnTo>
                <a:lnTo>
                  <a:pt x="2820521" y="2281138"/>
                </a:lnTo>
                <a:lnTo>
                  <a:pt x="0" y="22811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-1077090">
            <a:off x="2033952" y="2284903"/>
            <a:ext cx="10553565" cy="2644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223F99"/>
                </a:solidFill>
                <a:latin typeface="Manofa"/>
              </a:rPr>
              <a:t>BIJ ONS OP SCHOOL DOEN JONGENS EN MEISJES DEZELFDE SPELLETJES.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1482281">
            <a:off x="1428606" y="6548517"/>
            <a:ext cx="2820521" cy="2281138"/>
          </a:xfrm>
          <a:custGeom>
            <a:avLst/>
            <a:gdLst/>
            <a:ahLst/>
            <a:cxnLst/>
            <a:rect r="r" b="b" t="t" l="l"/>
            <a:pathLst>
              <a:path h="2281138" w="2820521">
                <a:moveTo>
                  <a:pt x="0" y="0"/>
                </a:moveTo>
                <a:lnTo>
                  <a:pt x="2820521" y="0"/>
                </a:lnTo>
                <a:lnTo>
                  <a:pt x="2820521" y="2281138"/>
                </a:lnTo>
                <a:lnTo>
                  <a:pt x="0" y="22811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1077090">
            <a:off x="6641676" y="6070424"/>
            <a:ext cx="10553565" cy="2644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223F99"/>
                </a:solidFill>
                <a:latin typeface="Manofa"/>
              </a:rPr>
              <a:t>BIJ ONS OP SCHOOL DOEN JONGENS EN MEISJES 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223F99"/>
                </a:solidFill>
                <a:latin typeface="Manofa"/>
              </a:rPr>
              <a:t>ANDERE SPELLETJES.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D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987016" y="3389359"/>
            <a:ext cx="8313968" cy="4559995"/>
          </a:xfrm>
          <a:custGeom>
            <a:avLst/>
            <a:gdLst/>
            <a:ahLst/>
            <a:cxnLst/>
            <a:rect r="r" b="b" t="t" l="l"/>
            <a:pathLst>
              <a:path h="4559995" w="8313968">
                <a:moveTo>
                  <a:pt x="0" y="0"/>
                </a:moveTo>
                <a:lnTo>
                  <a:pt x="8313968" y="0"/>
                </a:lnTo>
                <a:lnTo>
                  <a:pt x="8313968" y="4559995"/>
                </a:lnTo>
                <a:lnTo>
                  <a:pt x="0" y="45599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>
            <a:hlinkClick r:id="rId4" tooltip="https://www.ketnet.be/themas/karrewiet/wereld/sanam-uit-afghanistan-leeft-als-jongen-omdat-meisjes-minder-kans"/>
          </p:cNvPr>
          <p:cNvSpPr/>
          <p:nvPr/>
        </p:nvSpPr>
        <p:spPr>
          <a:xfrm flipH="false" flipV="false" rot="0">
            <a:off x="4204327" y="2068129"/>
            <a:ext cx="10611775" cy="6483587"/>
          </a:xfrm>
          <a:custGeom>
            <a:avLst/>
            <a:gdLst/>
            <a:ahLst/>
            <a:cxnLst/>
            <a:rect r="r" b="b" t="t" l="l"/>
            <a:pathLst>
              <a:path h="6483587" w="10611775">
                <a:moveTo>
                  <a:pt x="0" y="0"/>
                </a:moveTo>
                <a:lnTo>
                  <a:pt x="10611775" y="0"/>
                </a:lnTo>
                <a:lnTo>
                  <a:pt x="10611775" y="6483587"/>
                </a:lnTo>
                <a:lnTo>
                  <a:pt x="0" y="64835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731552">
            <a:off x="2947061" y="7387031"/>
            <a:ext cx="2590899" cy="2584152"/>
          </a:xfrm>
          <a:custGeom>
            <a:avLst/>
            <a:gdLst/>
            <a:ahLst/>
            <a:cxnLst/>
            <a:rect r="r" b="b" t="t" l="l"/>
            <a:pathLst>
              <a:path h="2584152" w="2590899">
                <a:moveTo>
                  <a:pt x="0" y="0"/>
                </a:moveTo>
                <a:lnTo>
                  <a:pt x="2590899" y="0"/>
                </a:lnTo>
                <a:lnTo>
                  <a:pt x="2590899" y="2584152"/>
                </a:lnTo>
                <a:lnTo>
                  <a:pt x="0" y="25841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318439" y="771654"/>
            <a:ext cx="11651122" cy="1296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0"/>
              </a:lnSpc>
            </a:pPr>
            <a:r>
              <a:rPr lang="en-US" sz="3707" spc="-281">
                <a:solidFill>
                  <a:srgbClr val="223F99"/>
                </a:solidFill>
                <a:latin typeface="Manofa"/>
              </a:rPr>
              <a:t>BEKIJK HET FILMPJE OVER SANAM IN AFGHANISTAN</a:t>
            </a:r>
          </a:p>
          <a:p>
            <a:pPr algn="ctr">
              <a:lnSpc>
                <a:spcPts val="5190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D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112350">
            <a:off x="1981877" y="5216343"/>
            <a:ext cx="4650554" cy="5752907"/>
          </a:xfrm>
          <a:custGeom>
            <a:avLst/>
            <a:gdLst/>
            <a:ahLst/>
            <a:cxnLst/>
            <a:rect r="r" b="b" t="t" l="l"/>
            <a:pathLst>
              <a:path h="5752907" w="4650554">
                <a:moveTo>
                  <a:pt x="0" y="0"/>
                </a:moveTo>
                <a:lnTo>
                  <a:pt x="4650553" y="0"/>
                </a:lnTo>
                <a:lnTo>
                  <a:pt x="4650553" y="5752907"/>
                </a:lnTo>
                <a:lnTo>
                  <a:pt x="0" y="57529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525587" y="4757360"/>
            <a:ext cx="11974478" cy="4699723"/>
          </a:xfrm>
          <a:custGeom>
            <a:avLst/>
            <a:gdLst/>
            <a:ahLst/>
            <a:cxnLst/>
            <a:rect r="r" b="b" t="t" l="l"/>
            <a:pathLst>
              <a:path h="4699723" w="11974478">
                <a:moveTo>
                  <a:pt x="0" y="0"/>
                </a:moveTo>
                <a:lnTo>
                  <a:pt x="11974478" y="0"/>
                </a:lnTo>
                <a:lnTo>
                  <a:pt x="11974478" y="4699723"/>
                </a:lnTo>
                <a:lnTo>
                  <a:pt x="0" y="46997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091257" y="1427416"/>
            <a:ext cx="7196743" cy="3881067"/>
          </a:xfrm>
          <a:custGeom>
            <a:avLst/>
            <a:gdLst/>
            <a:ahLst/>
            <a:cxnLst/>
            <a:rect r="r" b="b" t="t" l="l"/>
            <a:pathLst>
              <a:path h="3881067" w="7196743">
                <a:moveTo>
                  <a:pt x="0" y="0"/>
                </a:moveTo>
                <a:lnTo>
                  <a:pt x="7196743" y="0"/>
                </a:lnTo>
                <a:lnTo>
                  <a:pt x="7196743" y="3881067"/>
                </a:lnTo>
                <a:lnTo>
                  <a:pt x="0" y="38810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1028700"/>
            <a:ext cx="11974478" cy="4699723"/>
          </a:xfrm>
          <a:custGeom>
            <a:avLst/>
            <a:gdLst/>
            <a:ahLst/>
            <a:cxnLst/>
            <a:rect r="r" b="b" t="t" l="l"/>
            <a:pathLst>
              <a:path h="4699723" w="11974478">
                <a:moveTo>
                  <a:pt x="0" y="0"/>
                </a:moveTo>
                <a:lnTo>
                  <a:pt x="11974478" y="0"/>
                </a:lnTo>
                <a:lnTo>
                  <a:pt x="11974478" y="4699723"/>
                </a:lnTo>
                <a:lnTo>
                  <a:pt x="0" y="46997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-797446">
            <a:off x="3034175" y="2388733"/>
            <a:ext cx="8589486" cy="22021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>
                <a:solidFill>
                  <a:srgbClr val="223F99"/>
                </a:solidFill>
                <a:latin typeface="Manofa"/>
              </a:rPr>
              <a:t>IK GA GRAAG NAAR SCHOOL .</a:t>
            </a:r>
          </a:p>
        </p:txBody>
      </p:sp>
      <p:sp>
        <p:nvSpPr>
          <p:cNvPr name="TextBox 7" id="7"/>
          <p:cNvSpPr txBox="true"/>
          <p:nvPr/>
        </p:nvSpPr>
        <p:spPr>
          <a:xfrm rot="-797446">
            <a:off x="6702358" y="5923384"/>
            <a:ext cx="10088153" cy="22377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223F99"/>
                </a:solidFill>
                <a:latin typeface="Manofa"/>
              </a:rPr>
              <a:t>IK GA NIET GRAAG NAAR SCHOOL 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D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112350">
            <a:off x="1981877" y="5216343"/>
            <a:ext cx="4650554" cy="5752907"/>
          </a:xfrm>
          <a:custGeom>
            <a:avLst/>
            <a:gdLst/>
            <a:ahLst/>
            <a:cxnLst/>
            <a:rect r="r" b="b" t="t" l="l"/>
            <a:pathLst>
              <a:path h="5752907" w="4650554">
                <a:moveTo>
                  <a:pt x="0" y="0"/>
                </a:moveTo>
                <a:lnTo>
                  <a:pt x="4650553" y="0"/>
                </a:lnTo>
                <a:lnTo>
                  <a:pt x="4650553" y="5752907"/>
                </a:lnTo>
                <a:lnTo>
                  <a:pt x="0" y="57529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525587" y="4757360"/>
            <a:ext cx="11974478" cy="4699723"/>
          </a:xfrm>
          <a:custGeom>
            <a:avLst/>
            <a:gdLst/>
            <a:ahLst/>
            <a:cxnLst/>
            <a:rect r="r" b="b" t="t" l="l"/>
            <a:pathLst>
              <a:path h="4699723" w="11974478">
                <a:moveTo>
                  <a:pt x="0" y="0"/>
                </a:moveTo>
                <a:lnTo>
                  <a:pt x="11974478" y="0"/>
                </a:lnTo>
                <a:lnTo>
                  <a:pt x="11974478" y="4699723"/>
                </a:lnTo>
                <a:lnTo>
                  <a:pt x="0" y="46997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091257" y="1427416"/>
            <a:ext cx="7196743" cy="3881067"/>
          </a:xfrm>
          <a:custGeom>
            <a:avLst/>
            <a:gdLst/>
            <a:ahLst/>
            <a:cxnLst/>
            <a:rect r="r" b="b" t="t" l="l"/>
            <a:pathLst>
              <a:path h="3881067" w="7196743">
                <a:moveTo>
                  <a:pt x="0" y="0"/>
                </a:moveTo>
                <a:lnTo>
                  <a:pt x="7196743" y="0"/>
                </a:lnTo>
                <a:lnTo>
                  <a:pt x="7196743" y="3881067"/>
                </a:lnTo>
                <a:lnTo>
                  <a:pt x="0" y="38810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1028700"/>
            <a:ext cx="11974478" cy="4699723"/>
          </a:xfrm>
          <a:custGeom>
            <a:avLst/>
            <a:gdLst/>
            <a:ahLst/>
            <a:cxnLst/>
            <a:rect r="r" b="b" t="t" l="l"/>
            <a:pathLst>
              <a:path h="4699723" w="11974478">
                <a:moveTo>
                  <a:pt x="0" y="0"/>
                </a:moveTo>
                <a:lnTo>
                  <a:pt x="11974478" y="0"/>
                </a:lnTo>
                <a:lnTo>
                  <a:pt x="11974478" y="4699723"/>
                </a:lnTo>
                <a:lnTo>
                  <a:pt x="0" y="46997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-797446">
            <a:off x="2124535" y="1963053"/>
            <a:ext cx="9417760" cy="2753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23F99"/>
                </a:solidFill>
                <a:latin typeface="Manofa"/>
              </a:rPr>
              <a:t>IK BEN BLIJ DAT IK DE KANS HEB OM NAAR SCHOOL TE GAAN .</a:t>
            </a:r>
          </a:p>
        </p:txBody>
      </p:sp>
      <p:sp>
        <p:nvSpPr>
          <p:cNvPr name="TextBox 7" id="7"/>
          <p:cNvSpPr txBox="true"/>
          <p:nvPr/>
        </p:nvSpPr>
        <p:spPr>
          <a:xfrm rot="-797446">
            <a:off x="6174290" y="5783657"/>
            <a:ext cx="10217648" cy="2753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23F99"/>
                </a:solidFill>
                <a:latin typeface="Manofa"/>
              </a:rPr>
              <a:t>IK BEN NIET ALTIJD BLIJ DAT IK DE KANS HEB OM NAAR SCHOOL TE GAAN 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D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112350">
            <a:off x="1981877" y="5216343"/>
            <a:ext cx="4650554" cy="5752907"/>
          </a:xfrm>
          <a:custGeom>
            <a:avLst/>
            <a:gdLst/>
            <a:ahLst/>
            <a:cxnLst/>
            <a:rect r="r" b="b" t="t" l="l"/>
            <a:pathLst>
              <a:path h="5752907" w="4650554">
                <a:moveTo>
                  <a:pt x="0" y="0"/>
                </a:moveTo>
                <a:lnTo>
                  <a:pt x="4650553" y="0"/>
                </a:lnTo>
                <a:lnTo>
                  <a:pt x="4650553" y="5752907"/>
                </a:lnTo>
                <a:lnTo>
                  <a:pt x="0" y="57529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525587" y="4757360"/>
            <a:ext cx="11974478" cy="4699723"/>
          </a:xfrm>
          <a:custGeom>
            <a:avLst/>
            <a:gdLst/>
            <a:ahLst/>
            <a:cxnLst/>
            <a:rect r="r" b="b" t="t" l="l"/>
            <a:pathLst>
              <a:path h="4699723" w="11974478">
                <a:moveTo>
                  <a:pt x="0" y="0"/>
                </a:moveTo>
                <a:lnTo>
                  <a:pt x="11974478" y="0"/>
                </a:lnTo>
                <a:lnTo>
                  <a:pt x="11974478" y="4699723"/>
                </a:lnTo>
                <a:lnTo>
                  <a:pt x="0" y="46997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091257" y="1427416"/>
            <a:ext cx="7196743" cy="3881067"/>
          </a:xfrm>
          <a:custGeom>
            <a:avLst/>
            <a:gdLst/>
            <a:ahLst/>
            <a:cxnLst/>
            <a:rect r="r" b="b" t="t" l="l"/>
            <a:pathLst>
              <a:path h="3881067" w="7196743">
                <a:moveTo>
                  <a:pt x="0" y="0"/>
                </a:moveTo>
                <a:lnTo>
                  <a:pt x="7196743" y="0"/>
                </a:lnTo>
                <a:lnTo>
                  <a:pt x="7196743" y="3881067"/>
                </a:lnTo>
                <a:lnTo>
                  <a:pt x="0" y="38810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1063047"/>
            <a:ext cx="11974478" cy="4699723"/>
          </a:xfrm>
          <a:custGeom>
            <a:avLst/>
            <a:gdLst/>
            <a:ahLst/>
            <a:cxnLst/>
            <a:rect r="r" b="b" t="t" l="l"/>
            <a:pathLst>
              <a:path h="4699723" w="11974478">
                <a:moveTo>
                  <a:pt x="0" y="0"/>
                </a:moveTo>
                <a:lnTo>
                  <a:pt x="11974478" y="0"/>
                </a:lnTo>
                <a:lnTo>
                  <a:pt x="11974478" y="4699723"/>
                </a:lnTo>
                <a:lnTo>
                  <a:pt x="0" y="46997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-797446">
            <a:off x="1362842" y="2035988"/>
            <a:ext cx="11284767" cy="2571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>
                <a:solidFill>
                  <a:srgbClr val="223F99"/>
                </a:solidFill>
                <a:latin typeface="Manofa"/>
              </a:rPr>
              <a:t>IK ZOU HET ZIEN ZITTEN OM </a:t>
            </a:r>
          </a:p>
          <a:p>
            <a:pPr algn="ctr">
              <a:lnSpc>
                <a:spcPts val="6860"/>
              </a:lnSpc>
            </a:pPr>
            <a:r>
              <a:rPr lang="en-US" sz="4900">
                <a:solidFill>
                  <a:srgbClr val="223F99"/>
                </a:solidFill>
                <a:latin typeface="Manofa"/>
              </a:rPr>
              <a:t>ALS IEMAND VAN HET ANDERE GESLACHT OP TE GROEIEN.</a:t>
            </a:r>
          </a:p>
        </p:txBody>
      </p:sp>
      <p:sp>
        <p:nvSpPr>
          <p:cNvPr name="TextBox 7" id="7"/>
          <p:cNvSpPr txBox="true"/>
          <p:nvPr/>
        </p:nvSpPr>
        <p:spPr>
          <a:xfrm rot="-797446">
            <a:off x="6356867" y="5781441"/>
            <a:ext cx="10217648" cy="4304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4899">
                <a:solidFill>
                  <a:srgbClr val="223F99"/>
                </a:solidFill>
                <a:latin typeface="Manofa"/>
              </a:rPr>
              <a:t>IK ZOU HET NIET ZIEN ZITTEN OM</a:t>
            </a:r>
            <a:r>
              <a:rPr lang="en-US" sz="4899">
                <a:solidFill>
                  <a:srgbClr val="223F99"/>
                </a:solidFill>
                <a:latin typeface="Manofa"/>
              </a:rPr>
              <a:t> als iemand van het andere geslacht op te groeien.</a:t>
            </a:r>
          </a:p>
          <a:p>
            <a:pPr algn="ctr">
              <a:lnSpc>
                <a:spcPts val="6859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D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112350">
            <a:off x="1981877" y="5216343"/>
            <a:ext cx="4650554" cy="5752907"/>
          </a:xfrm>
          <a:custGeom>
            <a:avLst/>
            <a:gdLst/>
            <a:ahLst/>
            <a:cxnLst/>
            <a:rect r="r" b="b" t="t" l="l"/>
            <a:pathLst>
              <a:path h="5752907" w="4650554">
                <a:moveTo>
                  <a:pt x="0" y="0"/>
                </a:moveTo>
                <a:lnTo>
                  <a:pt x="4650553" y="0"/>
                </a:lnTo>
                <a:lnTo>
                  <a:pt x="4650553" y="5752907"/>
                </a:lnTo>
                <a:lnTo>
                  <a:pt x="0" y="57529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525587" y="4757360"/>
            <a:ext cx="11974478" cy="4699723"/>
          </a:xfrm>
          <a:custGeom>
            <a:avLst/>
            <a:gdLst/>
            <a:ahLst/>
            <a:cxnLst/>
            <a:rect r="r" b="b" t="t" l="l"/>
            <a:pathLst>
              <a:path h="4699723" w="11974478">
                <a:moveTo>
                  <a:pt x="0" y="0"/>
                </a:moveTo>
                <a:lnTo>
                  <a:pt x="11974478" y="0"/>
                </a:lnTo>
                <a:lnTo>
                  <a:pt x="11974478" y="4699723"/>
                </a:lnTo>
                <a:lnTo>
                  <a:pt x="0" y="46997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091257" y="1427416"/>
            <a:ext cx="7196743" cy="3881067"/>
          </a:xfrm>
          <a:custGeom>
            <a:avLst/>
            <a:gdLst/>
            <a:ahLst/>
            <a:cxnLst/>
            <a:rect r="r" b="b" t="t" l="l"/>
            <a:pathLst>
              <a:path h="3881067" w="7196743">
                <a:moveTo>
                  <a:pt x="0" y="0"/>
                </a:moveTo>
                <a:lnTo>
                  <a:pt x="7196743" y="0"/>
                </a:lnTo>
                <a:lnTo>
                  <a:pt x="7196743" y="3881067"/>
                </a:lnTo>
                <a:lnTo>
                  <a:pt x="0" y="38810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1063047"/>
            <a:ext cx="11974478" cy="4699723"/>
          </a:xfrm>
          <a:custGeom>
            <a:avLst/>
            <a:gdLst/>
            <a:ahLst/>
            <a:cxnLst/>
            <a:rect r="r" b="b" t="t" l="l"/>
            <a:pathLst>
              <a:path h="4699723" w="11974478">
                <a:moveTo>
                  <a:pt x="0" y="0"/>
                </a:moveTo>
                <a:lnTo>
                  <a:pt x="11974478" y="0"/>
                </a:lnTo>
                <a:lnTo>
                  <a:pt x="11974478" y="4699723"/>
                </a:lnTo>
                <a:lnTo>
                  <a:pt x="0" y="46997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-797446">
            <a:off x="1360699" y="2398374"/>
            <a:ext cx="11284767" cy="191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223F99"/>
                </a:solidFill>
                <a:latin typeface="Manofa"/>
              </a:rPr>
              <a:t>IK KAN MEZELF ZIJN </a:t>
            </a:r>
          </a:p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223F99"/>
                </a:solidFill>
                <a:latin typeface="Manofa"/>
              </a:rPr>
              <a:t>OP SCHOOL.</a:t>
            </a:r>
          </a:p>
        </p:txBody>
      </p:sp>
      <p:sp>
        <p:nvSpPr>
          <p:cNvPr name="TextBox 7" id="7"/>
          <p:cNvSpPr txBox="true"/>
          <p:nvPr/>
        </p:nvSpPr>
        <p:spPr>
          <a:xfrm rot="-797446">
            <a:off x="6391146" y="5995496"/>
            <a:ext cx="10217648" cy="2792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223F99"/>
                </a:solidFill>
                <a:latin typeface="Manofa"/>
              </a:rPr>
              <a:t>IK KAN OP SCHOOL MEZELF NIET (ECHT) ZIJN.</a:t>
            </a:r>
          </a:p>
          <a:p>
            <a:pPr algn="ctr">
              <a:lnSpc>
                <a:spcPts val="6859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D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702711" y="2666260"/>
            <a:ext cx="10882578" cy="6077158"/>
          </a:xfrm>
          <a:custGeom>
            <a:avLst/>
            <a:gdLst/>
            <a:ahLst/>
            <a:cxnLst/>
            <a:rect r="r" b="b" t="t" l="l"/>
            <a:pathLst>
              <a:path h="6077158" w="10882578">
                <a:moveTo>
                  <a:pt x="0" y="0"/>
                </a:moveTo>
                <a:lnTo>
                  <a:pt x="10882578" y="0"/>
                </a:lnTo>
                <a:lnTo>
                  <a:pt x="10882578" y="6077158"/>
                </a:lnTo>
                <a:lnTo>
                  <a:pt x="0" y="6077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>
            <a:hlinkClick r:id="rId4" tooltip="https://www.ketnet.be/themas/karrewiet/wereld/primo-14-wil-met-zijn-schilderijen-de-wereld-veranderen"/>
          </p:cNvPr>
          <p:cNvSpPr/>
          <p:nvPr/>
        </p:nvSpPr>
        <p:spPr>
          <a:xfrm flipH="false" flipV="false" rot="-10520247">
            <a:off x="2340792" y="1849177"/>
            <a:ext cx="12621230" cy="7711324"/>
          </a:xfrm>
          <a:custGeom>
            <a:avLst/>
            <a:gdLst/>
            <a:ahLst/>
            <a:cxnLst/>
            <a:rect r="r" b="b" t="t" l="l"/>
            <a:pathLst>
              <a:path h="7711324" w="12621230">
                <a:moveTo>
                  <a:pt x="0" y="0"/>
                </a:moveTo>
                <a:lnTo>
                  <a:pt x="12621230" y="0"/>
                </a:lnTo>
                <a:lnTo>
                  <a:pt x="12621230" y="7711324"/>
                </a:lnTo>
                <a:lnTo>
                  <a:pt x="0" y="77113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691324">
            <a:off x="13750484" y="7425455"/>
            <a:ext cx="2820866" cy="2820866"/>
          </a:xfrm>
          <a:custGeom>
            <a:avLst/>
            <a:gdLst/>
            <a:ahLst/>
            <a:cxnLst/>
            <a:rect r="r" b="b" t="t" l="l"/>
            <a:pathLst>
              <a:path h="2820866" w="2820866">
                <a:moveTo>
                  <a:pt x="0" y="0"/>
                </a:moveTo>
                <a:lnTo>
                  <a:pt x="2820866" y="0"/>
                </a:lnTo>
                <a:lnTo>
                  <a:pt x="2820866" y="2820866"/>
                </a:lnTo>
                <a:lnTo>
                  <a:pt x="0" y="28208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491639" y="360142"/>
            <a:ext cx="11651122" cy="1260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50"/>
              </a:lnSpc>
            </a:pPr>
            <a:r>
              <a:rPr lang="en-US" sz="3607">
                <a:solidFill>
                  <a:srgbClr val="223F99"/>
                </a:solidFill>
                <a:latin typeface="Manofa"/>
              </a:rPr>
              <a:t>BEKIJK HET FILMPJE OVER PRIMO IN CONGO.</a:t>
            </a:r>
          </a:p>
          <a:p>
            <a:pPr algn="ctr">
              <a:lnSpc>
                <a:spcPts val="5050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D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1098643">
            <a:off x="13186014" y="-685422"/>
            <a:ext cx="4684611" cy="4404733"/>
          </a:xfrm>
          <a:custGeom>
            <a:avLst/>
            <a:gdLst/>
            <a:ahLst/>
            <a:cxnLst/>
            <a:rect r="r" b="b" t="t" l="l"/>
            <a:pathLst>
              <a:path h="4404733" w="4684611">
                <a:moveTo>
                  <a:pt x="4684611" y="0"/>
                </a:moveTo>
                <a:lnTo>
                  <a:pt x="0" y="0"/>
                </a:lnTo>
                <a:lnTo>
                  <a:pt x="0" y="4404733"/>
                </a:lnTo>
                <a:lnTo>
                  <a:pt x="4684611" y="4404733"/>
                </a:lnTo>
                <a:lnTo>
                  <a:pt x="4684611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6500" y="1028700"/>
            <a:ext cx="11974478" cy="4699723"/>
          </a:xfrm>
          <a:custGeom>
            <a:avLst/>
            <a:gdLst/>
            <a:ahLst/>
            <a:cxnLst/>
            <a:rect r="r" b="b" t="t" l="l"/>
            <a:pathLst>
              <a:path h="4699723" w="11974478">
                <a:moveTo>
                  <a:pt x="0" y="0"/>
                </a:moveTo>
                <a:lnTo>
                  <a:pt x="11974478" y="0"/>
                </a:lnTo>
                <a:lnTo>
                  <a:pt x="11974478" y="4699723"/>
                </a:lnTo>
                <a:lnTo>
                  <a:pt x="0" y="46997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537994">
            <a:off x="1461608" y="4869725"/>
            <a:ext cx="4085309" cy="6095687"/>
          </a:xfrm>
          <a:custGeom>
            <a:avLst/>
            <a:gdLst/>
            <a:ahLst/>
            <a:cxnLst/>
            <a:rect r="r" b="b" t="t" l="l"/>
            <a:pathLst>
              <a:path h="6095687" w="4085309">
                <a:moveTo>
                  <a:pt x="0" y="0"/>
                </a:moveTo>
                <a:lnTo>
                  <a:pt x="4085310" y="0"/>
                </a:lnTo>
                <a:lnTo>
                  <a:pt x="4085310" y="6095687"/>
                </a:lnTo>
                <a:lnTo>
                  <a:pt x="0" y="60956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0539519">
            <a:off x="5542152" y="4378126"/>
            <a:ext cx="11974478" cy="4711270"/>
          </a:xfrm>
          <a:custGeom>
            <a:avLst/>
            <a:gdLst/>
            <a:ahLst/>
            <a:cxnLst/>
            <a:rect r="r" b="b" t="t" l="l"/>
            <a:pathLst>
              <a:path h="4711270" w="11974478">
                <a:moveTo>
                  <a:pt x="0" y="0"/>
                </a:moveTo>
                <a:lnTo>
                  <a:pt x="11974478" y="0"/>
                </a:lnTo>
                <a:lnTo>
                  <a:pt x="11974478" y="4711270"/>
                </a:lnTo>
                <a:lnTo>
                  <a:pt x="0" y="4711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-797446">
            <a:off x="2327348" y="1746610"/>
            <a:ext cx="10424928" cy="3143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223F99"/>
                </a:solidFill>
                <a:latin typeface="Manofa"/>
              </a:rPr>
              <a:t>IK MAG MIJN GEVOELENS UITEN </a:t>
            </a:r>
          </a:p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223F99"/>
                </a:solidFill>
                <a:latin typeface="Manofa"/>
              </a:rPr>
              <a:t>THUIS </a:t>
            </a:r>
            <a:r>
              <a:rPr lang="en-US" sz="5999">
                <a:solidFill>
                  <a:srgbClr val="FFFFFF"/>
                </a:solidFill>
                <a:latin typeface="Manofa"/>
              </a:rPr>
              <a:t>.</a:t>
            </a:r>
          </a:p>
        </p:txBody>
      </p:sp>
      <p:sp>
        <p:nvSpPr>
          <p:cNvPr name="TextBox 7" id="7"/>
          <p:cNvSpPr txBox="true"/>
          <p:nvPr/>
        </p:nvSpPr>
        <p:spPr>
          <a:xfrm rot="-1044745">
            <a:off x="7429689" y="5200214"/>
            <a:ext cx="8589486" cy="3425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223F99"/>
                </a:solidFill>
                <a:latin typeface="Manofa"/>
              </a:rPr>
              <a:t>IK MAG MIJN GEVOELENS NIET UITEN THUIS .</a:t>
            </a:r>
          </a:p>
        </p:txBody>
      </p:sp>
      <p:sp>
        <p:nvSpPr>
          <p:cNvPr name="TextBox 8" id="8"/>
          <p:cNvSpPr txBox="true"/>
          <p:nvPr/>
        </p:nvSpPr>
        <p:spPr>
          <a:xfrm rot="-500557">
            <a:off x="242509" y="721891"/>
            <a:ext cx="2675821" cy="604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65"/>
              </a:lnSpc>
            </a:pPr>
            <a:r>
              <a:rPr lang="en-US" sz="5331">
                <a:solidFill>
                  <a:srgbClr val="2E6A72"/>
                </a:solidFill>
                <a:latin typeface="Manofa"/>
              </a:rPr>
              <a:t>reeks 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DAFsi7b1JEs</dc:identifier>
  <dcterms:modified xsi:type="dcterms:W3CDTF">2011-08-01T06:04:30Z</dcterms:modified>
  <cp:revision>1</cp:revision>
  <dc:title>wereldbioscoop: presentatie</dc:title>
</cp:coreProperties>
</file>